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 Akhvetzyanov" initials="EA" lastIdx="2" clrIdx="0">
    <p:extLst>
      <p:ext uri="{19B8F6BF-5375-455C-9EA6-DF929625EA0E}">
        <p15:presenceInfo xmlns:p15="http://schemas.microsoft.com/office/powerpoint/2012/main" userId="S-1-5-21-2169681360-1860750775-4055260465-13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B59"/>
    <a:srgbClr val="1C9C01"/>
    <a:srgbClr val="FFFFFF"/>
    <a:srgbClr val="E2F0D9"/>
    <a:srgbClr val="FF00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72437-0531-46CA-B6A7-FB66EF944C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71C3A-587C-4146-85D3-9E68FDDD4C8B}">
      <dgm:prSet custT="1"/>
      <dgm:spPr>
        <a:noFill/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Kodlar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bilan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operatsiyalar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 → "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Shaxsiy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operatsiyalar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bo‘limiga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o‘ting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FCA75F25-0857-449E-BCDE-F148F861A0D7}" type="parTrans" cxnId="{FD9D86DF-9274-4D82-9838-42405FB30701}">
      <dgm:prSet/>
      <dgm:spPr/>
      <dgm:t>
        <a:bodyPr/>
        <a:lstStyle/>
        <a:p>
          <a:endParaRPr lang="ru-RU"/>
        </a:p>
      </dgm:t>
    </dgm:pt>
    <dgm:pt modelId="{C7773EA0-BF8C-4A99-BFE2-FFD74D62B525}" type="sibTrans" cxnId="{FD9D86DF-9274-4D82-9838-42405FB3070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99D6E60B-C2BD-4756-B5FF-2003FF04BF61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Operatsiyani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yaratish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 → "MK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agregatsiyasi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tugmasini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bosing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9D8F9A2D-E199-42EB-8478-5CF29229599B}" type="parTrans" cxnId="{C452E598-C0F2-453D-B586-09A9CDBBDCEE}">
      <dgm:prSet/>
      <dgm:spPr/>
      <dgm:t>
        <a:bodyPr/>
        <a:lstStyle/>
        <a:p>
          <a:endParaRPr lang="ru-RU"/>
        </a:p>
      </dgm:t>
    </dgm:pt>
    <dgm:pt modelId="{A9617C5A-6267-4EB6-8925-ABB7287A64FD}" type="sibTrans" cxnId="{C452E598-C0F2-453D-B586-09A9CDBBDCEE}">
      <dgm:prSet/>
      <dgm:spPr/>
      <dgm:t>
        <a:bodyPr/>
        <a:lstStyle/>
        <a:p>
          <a:endParaRPr lang="ru-RU"/>
        </a:p>
      </dgm:t>
    </dgm:pt>
    <dgm:pt modelId="{6685BFFA-A867-4A8C-AFC8-98FB12A6B79D}">
      <dgm:prSet custT="1"/>
      <dgm:spPr>
        <a:noFill/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Umumiy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PT Sans Caption" panose="020B0603020203020204" pitchFamily="34" charset="-52"/>
            </a:rPr>
            <a:t>ma’lumotlar</a:t>
          </a:r>
          <a:r>
            <a:rPr lang="en-US" sz="1600" b="1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bo‘limida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"</a:t>
          </a:r>
          <a:r>
            <a:rPr lang="en-US" sz="1600" dirty="0">
              <a:solidFill>
                <a:srgbClr val="FF0000"/>
              </a:solidFill>
              <a:latin typeface="PT Sans Caption" panose="020B0603020203020204" pitchFamily="34" charset="-52"/>
            </a:rPr>
            <a:t>*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belgisi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qo‘yilgan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majburiy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maydonlarni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to‘ldirish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zarur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: FAOJ,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qadoqlash</a:t>
          </a:r>
          <a:r>
            <a:rPr lang="en-US" sz="16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dirty="0" err="1">
              <a:solidFill>
                <a:schemeClr val="tx1"/>
              </a:solidFill>
              <a:latin typeface="PT Sans Caption" panose="020B0603020203020204" pitchFamily="34" charset="-52"/>
            </a:rPr>
            <a:t>sanasi</a:t>
          </a:r>
          <a:endParaRPr lang="ru-RU" sz="16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9B6B153E-27A7-4516-A4AF-7DDC11A2AC00}" type="parTrans" cxnId="{676D585B-82E7-4C1F-AA1D-40B920E7A30F}">
      <dgm:prSet/>
      <dgm:spPr/>
      <dgm:t>
        <a:bodyPr/>
        <a:lstStyle/>
        <a:p>
          <a:endParaRPr lang="ru-RU"/>
        </a:p>
      </dgm:t>
    </dgm:pt>
    <dgm:pt modelId="{E5B3169E-4797-40FD-BFE3-E0F44E64FA56}" type="sibTrans" cxnId="{676D585B-82E7-4C1F-AA1D-40B920E7A30F}">
      <dgm:prSet/>
      <dgm:spPr/>
      <dgm:t>
        <a:bodyPr/>
        <a:lstStyle/>
        <a:p>
          <a:endParaRPr lang="ru-RU"/>
        </a:p>
      </dgm:t>
    </dgm:pt>
    <dgm:pt modelId="{6BBD865B-A41C-4790-81B7-D5794AFBC974}">
      <dgm:prSet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34073" tIns="40640" rIns="40640" bIns="40640" numCol="1" spcCol="1270" anchor="ctr" anchorCtr="0"/>
        <a:lstStyle/>
        <a:p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Agregatsiya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ma’lumotlari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bo‘limida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"</a:t>
          </a:r>
          <a:r>
            <a:rPr lang="en-US" sz="1600" kern="1200" dirty="0">
              <a:solidFill>
                <a:srgbClr val="FF0000"/>
              </a:solidFill>
              <a:latin typeface="PT Sans Caption" panose="020B0603020203020204" pitchFamily="34" charset="-52"/>
              <a:ea typeface="+mn-ea"/>
              <a:cs typeface="+mn-cs"/>
            </a:rPr>
            <a:t>*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belgisi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qo‘yilgan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majburiy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maydonlarni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to‘ldirish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zarur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: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qadoqlash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kodi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(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guruhli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qadoqlash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MK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ishlatiladi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),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qadoqdagi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maksimal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soni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,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faylni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.csv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formatida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yuklash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8CCA38AC-F35F-474D-B440-5E42E1B38607}" type="parTrans" cxnId="{3B1017FA-CD96-47CA-90BC-282F492ECF5D}">
      <dgm:prSet/>
      <dgm:spPr/>
      <dgm:t>
        <a:bodyPr/>
        <a:lstStyle/>
        <a:p>
          <a:endParaRPr lang="ru-RU"/>
        </a:p>
      </dgm:t>
    </dgm:pt>
    <dgm:pt modelId="{31336B46-C725-491A-8B3B-D40E56318CB2}" type="sibTrans" cxnId="{3B1017FA-CD96-47CA-90BC-282F492ECF5D}">
      <dgm:prSet/>
      <dgm:spPr/>
      <dgm:t>
        <a:bodyPr/>
        <a:lstStyle/>
        <a:p>
          <a:endParaRPr lang="ru-RU"/>
        </a:p>
      </dgm:t>
    </dgm:pt>
    <dgm:pt modelId="{65B44CB9-5534-4DC2-B901-E9CDC4839A99}" type="pres">
      <dgm:prSet presAssocID="{5A972437-0531-46CA-B6A7-FB66EF944C97}" presName="Name0" presStyleCnt="0">
        <dgm:presLayoutVars>
          <dgm:chMax val="7"/>
          <dgm:chPref val="7"/>
          <dgm:dir/>
        </dgm:presLayoutVars>
      </dgm:prSet>
      <dgm:spPr/>
    </dgm:pt>
    <dgm:pt modelId="{E0673EC7-0324-4D21-BA5A-2122FB979A7A}" type="pres">
      <dgm:prSet presAssocID="{5A972437-0531-46CA-B6A7-FB66EF944C97}" presName="Name1" presStyleCnt="0"/>
      <dgm:spPr/>
    </dgm:pt>
    <dgm:pt modelId="{B4020407-8442-4E17-889C-22E80729BFD1}" type="pres">
      <dgm:prSet presAssocID="{5A972437-0531-46CA-B6A7-FB66EF944C97}" presName="cycle" presStyleCnt="0"/>
      <dgm:spPr/>
    </dgm:pt>
    <dgm:pt modelId="{4602E66C-66FF-4C04-9869-554A0A45CF44}" type="pres">
      <dgm:prSet presAssocID="{5A972437-0531-46CA-B6A7-FB66EF944C97}" presName="srcNode" presStyleLbl="node1" presStyleIdx="0" presStyleCnt="4"/>
      <dgm:spPr/>
    </dgm:pt>
    <dgm:pt modelId="{FFE572BF-068F-4884-97DE-10EDBB4A97F2}" type="pres">
      <dgm:prSet presAssocID="{5A972437-0531-46CA-B6A7-FB66EF944C97}" presName="conn" presStyleLbl="parChTrans1D2" presStyleIdx="0" presStyleCnt="1"/>
      <dgm:spPr/>
    </dgm:pt>
    <dgm:pt modelId="{8E65E3B9-2EDD-428F-8628-FDF8F07783E6}" type="pres">
      <dgm:prSet presAssocID="{5A972437-0531-46CA-B6A7-FB66EF944C97}" presName="extraNode" presStyleLbl="node1" presStyleIdx="0" presStyleCnt="4"/>
      <dgm:spPr/>
    </dgm:pt>
    <dgm:pt modelId="{675D7D39-3BAA-492A-94BC-C89CEA5461FF}" type="pres">
      <dgm:prSet presAssocID="{5A972437-0531-46CA-B6A7-FB66EF944C97}" presName="dstNode" presStyleLbl="node1" presStyleIdx="0" presStyleCnt="4"/>
      <dgm:spPr/>
    </dgm:pt>
    <dgm:pt modelId="{36BF2581-EB66-4084-974E-74C877E56B73}" type="pres">
      <dgm:prSet presAssocID="{0D671C3A-587C-4146-85D3-9E68FDDD4C8B}" presName="text_1" presStyleLbl="node1" presStyleIdx="0" presStyleCnt="4" custLinFactNeighborX="794" custLinFactNeighborY="-28498">
        <dgm:presLayoutVars>
          <dgm:bulletEnabled val="1"/>
        </dgm:presLayoutVars>
      </dgm:prSet>
      <dgm:spPr/>
    </dgm:pt>
    <dgm:pt modelId="{4E80BB99-CAE5-46B5-9E30-55B97E945FDB}" type="pres">
      <dgm:prSet presAssocID="{0D671C3A-587C-4146-85D3-9E68FDDD4C8B}" presName="accent_1" presStyleCnt="0"/>
      <dgm:spPr/>
    </dgm:pt>
    <dgm:pt modelId="{BB2F0A21-2E0C-4F35-9AB7-624512A5B85F}" type="pres">
      <dgm:prSet presAssocID="{0D671C3A-587C-4146-85D3-9E68FDDD4C8B}" presName="accentRepeatNode" presStyleLbl="solidFgAcc1" presStyleIdx="0" presStyleCnt="4" custLinFactNeighborX="-8504" custLinFactNeighborY="-22909"/>
      <dgm:spPr>
        <a:ln>
          <a:solidFill>
            <a:schemeClr val="accent6"/>
          </a:solidFill>
        </a:ln>
      </dgm:spPr>
    </dgm:pt>
    <dgm:pt modelId="{35875F72-8B1D-4A15-BFDF-FF7208552949}" type="pres">
      <dgm:prSet presAssocID="{99D6E60B-C2BD-4756-B5FF-2003FF04BF61}" presName="text_2" presStyleLbl="node1" presStyleIdx="1" presStyleCnt="4" custLinFactNeighborX="214" custLinFactNeighborY="-65743">
        <dgm:presLayoutVars>
          <dgm:bulletEnabled val="1"/>
        </dgm:presLayoutVars>
      </dgm:prSet>
      <dgm:spPr/>
    </dgm:pt>
    <dgm:pt modelId="{74355348-6DCC-4464-8E0C-6953141F4EAC}" type="pres">
      <dgm:prSet presAssocID="{99D6E60B-C2BD-4756-B5FF-2003FF04BF61}" presName="accent_2" presStyleCnt="0"/>
      <dgm:spPr/>
    </dgm:pt>
    <dgm:pt modelId="{B4B27F38-7E22-47A0-917D-C5FC8F608831}" type="pres">
      <dgm:prSet presAssocID="{99D6E60B-C2BD-4756-B5FF-2003FF04BF61}" presName="accentRepeatNode" presStyleLbl="solidFgAcc1" presStyleIdx="1" presStyleCnt="4" custLinFactNeighborX="-8220" custLinFactNeighborY="-46372"/>
      <dgm:spPr>
        <a:ln>
          <a:solidFill>
            <a:schemeClr val="accent6"/>
          </a:solidFill>
        </a:ln>
      </dgm:spPr>
    </dgm:pt>
    <dgm:pt modelId="{F960AA49-EAF9-470D-9AE5-7DF0C714552A}" type="pres">
      <dgm:prSet presAssocID="{6685BFFA-A867-4A8C-AFC8-98FB12A6B79D}" presName="text_3" presStyleLbl="node1" presStyleIdx="2" presStyleCnt="4" custLinFactNeighborX="835" custLinFactNeighborY="-75013">
        <dgm:presLayoutVars>
          <dgm:bulletEnabled val="1"/>
        </dgm:presLayoutVars>
      </dgm:prSet>
      <dgm:spPr/>
    </dgm:pt>
    <dgm:pt modelId="{AA165CAE-755B-4A12-A520-34997EAA13B0}" type="pres">
      <dgm:prSet presAssocID="{6685BFFA-A867-4A8C-AFC8-98FB12A6B79D}" presName="accent_3" presStyleCnt="0"/>
      <dgm:spPr/>
    </dgm:pt>
    <dgm:pt modelId="{9CC79E3C-94B5-44FD-A3AC-2301834F0C06}" type="pres">
      <dgm:prSet presAssocID="{6685BFFA-A867-4A8C-AFC8-98FB12A6B79D}" presName="accentRepeatNode" presStyleLbl="solidFgAcc1" presStyleIdx="2" presStyleCnt="4" custLinFactNeighborX="189" custLinFactNeighborY="-61123"/>
      <dgm:spPr>
        <a:ln>
          <a:solidFill>
            <a:schemeClr val="accent6"/>
          </a:solidFill>
        </a:ln>
      </dgm:spPr>
    </dgm:pt>
    <dgm:pt modelId="{73A67F88-EBDB-41F7-A136-F59ED5670E39}" type="pres">
      <dgm:prSet presAssocID="{6BBD865B-A41C-4790-81B7-D5794AFBC974}" presName="text_4" presStyleLbl="node1" presStyleIdx="3" presStyleCnt="4" custScaleX="91127" custLinFactNeighborX="-155" custLinFactNeighborY="-87583">
        <dgm:presLayoutVars>
          <dgm:bulletEnabled val="1"/>
        </dgm:presLayoutVars>
      </dgm:prSet>
      <dgm:spPr>
        <a:xfrm>
          <a:off x="676318" y="4624565"/>
          <a:ext cx="10397621" cy="924816"/>
        </a:xfrm>
        <a:prstGeom prst="rect">
          <a:avLst/>
        </a:prstGeom>
      </dgm:spPr>
    </dgm:pt>
    <dgm:pt modelId="{F111CA07-82AB-432D-9D7D-DEA3C6ACC38B}" type="pres">
      <dgm:prSet presAssocID="{6BBD865B-A41C-4790-81B7-D5794AFBC974}" presName="accent_4" presStyleCnt="0"/>
      <dgm:spPr/>
    </dgm:pt>
    <dgm:pt modelId="{1B296223-2345-485C-9527-277C669D2C1E}" type="pres">
      <dgm:prSet presAssocID="{6BBD865B-A41C-4790-81B7-D5794AFBC974}" presName="accentRepeatNode" presStyleLbl="solidFgAcc1" presStyleIdx="3" presStyleCnt="4" custLinFactNeighborX="34770" custLinFactNeighborY="-74776"/>
      <dgm:spPr>
        <a:ln>
          <a:solidFill>
            <a:srgbClr val="1C9C01"/>
          </a:solidFill>
        </a:ln>
      </dgm:spPr>
    </dgm:pt>
  </dgm:ptLst>
  <dgm:cxnLst>
    <dgm:cxn modelId="{3FFD6205-AA69-4934-8221-473263DD3D52}" type="presOf" srcId="{6BBD865B-A41C-4790-81B7-D5794AFBC974}" destId="{73A67F88-EBDB-41F7-A136-F59ED5670E39}" srcOrd="0" destOrd="0" presId="urn:microsoft.com/office/officeart/2008/layout/VerticalCurvedList"/>
    <dgm:cxn modelId="{5884920B-723A-45D5-A278-8BEF4184ED36}" type="presOf" srcId="{99D6E60B-C2BD-4756-B5FF-2003FF04BF61}" destId="{35875F72-8B1D-4A15-BFDF-FF7208552949}" srcOrd="0" destOrd="0" presId="urn:microsoft.com/office/officeart/2008/layout/VerticalCurvedList"/>
    <dgm:cxn modelId="{3AE0FF37-F2A5-472C-ADC4-452636238AE2}" type="presOf" srcId="{C7773EA0-BF8C-4A99-BFE2-FFD74D62B525}" destId="{FFE572BF-068F-4884-97DE-10EDBB4A97F2}" srcOrd="0" destOrd="0" presId="urn:microsoft.com/office/officeart/2008/layout/VerticalCurvedList"/>
    <dgm:cxn modelId="{676D585B-82E7-4C1F-AA1D-40B920E7A30F}" srcId="{5A972437-0531-46CA-B6A7-FB66EF944C97}" destId="{6685BFFA-A867-4A8C-AFC8-98FB12A6B79D}" srcOrd="2" destOrd="0" parTransId="{9B6B153E-27A7-4516-A4AF-7DDC11A2AC00}" sibTransId="{E5B3169E-4797-40FD-BFE3-E0F44E64FA56}"/>
    <dgm:cxn modelId="{50263755-748B-4A3E-8981-2946AA78F27D}" type="presOf" srcId="{6685BFFA-A867-4A8C-AFC8-98FB12A6B79D}" destId="{F960AA49-EAF9-470D-9AE5-7DF0C714552A}" srcOrd="0" destOrd="0" presId="urn:microsoft.com/office/officeart/2008/layout/VerticalCurvedList"/>
    <dgm:cxn modelId="{C452E598-C0F2-453D-B586-09A9CDBBDCEE}" srcId="{5A972437-0531-46CA-B6A7-FB66EF944C97}" destId="{99D6E60B-C2BD-4756-B5FF-2003FF04BF61}" srcOrd="1" destOrd="0" parTransId="{9D8F9A2D-E199-42EB-8478-5CF29229599B}" sibTransId="{A9617C5A-6267-4EB6-8925-ABB7287A64FD}"/>
    <dgm:cxn modelId="{E99B9CD6-8AC1-4AB3-9533-85AEBE65EC35}" type="presOf" srcId="{5A972437-0531-46CA-B6A7-FB66EF944C97}" destId="{65B44CB9-5534-4DC2-B901-E9CDC4839A99}" srcOrd="0" destOrd="0" presId="urn:microsoft.com/office/officeart/2008/layout/VerticalCurvedList"/>
    <dgm:cxn modelId="{FD9D86DF-9274-4D82-9838-42405FB30701}" srcId="{5A972437-0531-46CA-B6A7-FB66EF944C97}" destId="{0D671C3A-587C-4146-85D3-9E68FDDD4C8B}" srcOrd="0" destOrd="0" parTransId="{FCA75F25-0857-449E-BCDE-F148F861A0D7}" sibTransId="{C7773EA0-BF8C-4A99-BFE2-FFD74D62B525}"/>
    <dgm:cxn modelId="{31FB68EE-ADA8-402D-9BA1-3472ABB1ACCC}" type="presOf" srcId="{0D671C3A-587C-4146-85D3-9E68FDDD4C8B}" destId="{36BF2581-EB66-4084-974E-74C877E56B73}" srcOrd="0" destOrd="0" presId="urn:microsoft.com/office/officeart/2008/layout/VerticalCurvedList"/>
    <dgm:cxn modelId="{3B1017FA-CD96-47CA-90BC-282F492ECF5D}" srcId="{5A972437-0531-46CA-B6A7-FB66EF944C97}" destId="{6BBD865B-A41C-4790-81B7-D5794AFBC974}" srcOrd="3" destOrd="0" parTransId="{8CCA38AC-F35F-474D-B440-5E42E1B38607}" sibTransId="{31336B46-C725-491A-8B3B-D40E56318CB2}"/>
    <dgm:cxn modelId="{BA875D17-C64D-4D30-A1F5-448172E74520}" type="presParOf" srcId="{65B44CB9-5534-4DC2-B901-E9CDC4839A99}" destId="{E0673EC7-0324-4D21-BA5A-2122FB979A7A}" srcOrd="0" destOrd="0" presId="urn:microsoft.com/office/officeart/2008/layout/VerticalCurvedList"/>
    <dgm:cxn modelId="{8A45B8D6-806A-4857-AEAF-557846EEA90E}" type="presParOf" srcId="{E0673EC7-0324-4D21-BA5A-2122FB979A7A}" destId="{B4020407-8442-4E17-889C-22E80729BFD1}" srcOrd="0" destOrd="0" presId="urn:microsoft.com/office/officeart/2008/layout/VerticalCurvedList"/>
    <dgm:cxn modelId="{5AE4F926-AB13-4020-9FCB-F711331C4258}" type="presParOf" srcId="{B4020407-8442-4E17-889C-22E80729BFD1}" destId="{4602E66C-66FF-4C04-9869-554A0A45CF44}" srcOrd="0" destOrd="0" presId="urn:microsoft.com/office/officeart/2008/layout/VerticalCurvedList"/>
    <dgm:cxn modelId="{6B0403CD-CED5-4850-9D97-2DB9AEF74A04}" type="presParOf" srcId="{B4020407-8442-4E17-889C-22E80729BFD1}" destId="{FFE572BF-068F-4884-97DE-10EDBB4A97F2}" srcOrd="1" destOrd="0" presId="urn:microsoft.com/office/officeart/2008/layout/VerticalCurvedList"/>
    <dgm:cxn modelId="{3A694C41-5912-4883-83D7-5B1BDE3079DA}" type="presParOf" srcId="{B4020407-8442-4E17-889C-22E80729BFD1}" destId="{8E65E3B9-2EDD-428F-8628-FDF8F07783E6}" srcOrd="2" destOrd="0" presId="urn:microsoft.com/office/officeart/2008/layout/VerticalCurvedList"/>
    <dgm:cxn modelId="{D50334DB-0AFA-45BE-9BE8-D29195976637}" type="presParOf" srcId="{B4020407-8442-4E17-889C-22E80729BFD1}" destId="{675D7D39-3BAA-492A-94BC-C89CEA5461FF}" srcOrd="3" destOrd="0" presId="urn:microsoft.com/office/officeart/2008/layout/VerticalCurvedList"/>
    <dgm:cxn modelId="{51489167-FA2F-4E0E-97F7-7EC8D425819E}" type="presParOf" srcId="{E0673EC7-0324-4D21-BA5A-2122FB979A7A}" destId="{36BF2581-EB66-4084-974E-74C877E56B73}" srcOrd="1" destOrd="0" presId="urn:microsoft.com/office/officeart/2008/layout/VerticalCurvedList"/>
    <dgm:cxn modelId="{CA836DB0-79D7-42BD-9CC0-0BEEA086DCB6}" type="presParOf" srcId="{E0673EC7-0324-4D21-BA5A-2122FB979A7A}" destId="{4E80BB99-CAE5-46B5-9E30-55B97E945FDB}" srcOrd="2" destOrd="0" presId="urn:microsoft.com/office/officeart/2008/layout/VerticalCurvedList"/>
    <dgm:cxn modelId="{33F969ED-E6F8-43AF-B540-5C32B1C2641F}" type="presParOf" srcId="{4E80BB99-CAE5-46B5-9E30-55B97E945FDB}" destId="{BB2F0A21-2E0C-4F35-9AB7-624512A5B85F}" srcOrd="0" destOrd="0" presId="urn:microsoft.com/office/officeart/2008/layout/VerticalCurvedList"/>
    <dgm:cxn modelId="{402BDDC3-0A13-456B-83D0-7811C5C22EBA}" type="presParOf" srcId="{E0673EC7-0324-4D21-BA5A-2122FB979A7A}" destId="{35875F72-8B1D-4A15-BFDF-FF7208552949}" srcOrd="3" destOrd="0" presId="urn:microsoft.com/office/officeart/2008/layout/VerticalCurvedList"/>
    <dgm:cxn modelId="{02BE75EF-30C1-46F3-8178-FB3F2E9CD06D}" type="presParOf" srcId="{E0673EC7-0324-4D21-BA5A-2122FB979A7A}" destId="{74355348-6DCC-4464-8E0C-6953141F4EAC}" srcOrd="4" destOrd="0" presId="urn:microsoft.com/office/officeart/2008/layout/VerticalCurvedList"/>
    <dgm:cxn modelId="{FDF7E99F-6CF4-41B1-A95A-5279E4736401}" type="presParOf" srcId="{74355348-6DCC-4464-8E0C-6953141F4EAC}" destId="{B4B27F38-7E22-47A0-917D-C5FC8F608831}" srcOrd="0" destOrd="0" presId="urn:microsoft.com/office/officeart/2008/layout/VerticalCurvedList"/>
    <dgm:cxn modelId="{AF837A2B-9933-466C-81F8-59330AE71712}" type="presParOf" srcId="{E0673EC7-0324-4D21-BA5A-2122FB979A7A}" destId="{F960AA49-EAF9-470D-9AE5-7DF0C714552A}" srcOrd="5" destOrd="0" presId="urn:microsoft.com/office/officeart/2008/layout/VerticalCurvedList"/>
    <dgm:cxn modelId="{2A80525C-7A8E-46BB-87DB-F7294204F164}" type="presParOf" srcId="{E0673EC7-0324-4D21-BA5A-2122FB979A7A}" destId="{AA165CAE-755B-4A12-A520-34997EAA13B0}" srcOrd="6" destOrd="0" presId="urn:microsoft.com/office/officeart/2008/layout/VerticalCurvedList"/>
    <dgm:cxn modelId="{CC6A5415-4F29-473D-8693-DFEB5F2AD026}" type="presParOf" srcId="{AA165CAE-755B-4A12-A520-34997EAA13B0}" destId="{9CC79E3C-94B5-44FD-A3AC-2301834F0C06}" srcOrd="0" destOrd="0" presId="urn:microsoft.com/office/officeart/2008/layout/VerticalCurvedList"/>
    <dgm:cxn modelId="{62EC1C61-8F4F-46E2-9378-C2775E9CFF92}" type="presParOf" srcId="{E0673EC7-0324-4D21-BA5A-2122FB979A7A}" destId="{73A67F88-EBDB-41F7-A136-F59ED5670E39}" srcOrd="7" destOrd="0" presId="urn:microsoft.com/office/officeart/2008/layout/VerticalCurvedList"/>
    <dgm:cxn modelId="{95F2F42D-3327-4AA1-9809-3851712C73AD}" type="presParOf" srcId="{E0673EC7-0324-4D21-BA5A-2122FB979A7A}" destId="{F111CA07-82AB-432D-9D7D-DEA3C6ACC38B}" srcOrd="8" destOrd="0" presId="urn:microsoft.com/office/officeart/2008/layout/VerticalCurvedList"/>
    <dgm:cxn modelId="{5EE7A78A-37ED-4CAC-B762-5C06B67A6FCE}" type="presParOf" srcId="{F111CA07-82AB-432D-9D7D-DEA3C6ACC38B}" destId="{1B296223-2345-485C-9527-277C669D2C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572BF-068F-4884-97DE-10EDBB4A97F2}">
      <dsp:nvSpPr>
        <dsp:cNvPr id="0" name=""/>
        <dsp:cNvSpPr/>
      </dsp:nvSpPr>
      <dsp:spPr>
        <a:xfrm>
          <a:off x="-6797758" y="-1039386"/>
          <a:ext cx="8090323" cy="8090323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2581-EB66-4084-974E-74C877E56B73}">
      <dsp:nvSpPr>
        <dsp:cNvPr id="0" name=""/>
        <dsp:cNvSpPr/>
      </dsp:nvSpPr>
      <dsp:spPr>
        <a:xfrm>
          <a:off x="762264" y="198613"/>
          <a:ext cx="10829085" cy="92481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Kodlar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bilan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operatsiyalar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 → "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Shaxsiy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operatsiyalar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bo‘limiga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o‘ting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762264" y="198613"/>
        <a:ext cx="10829085" cy="924816"/>
      </dsp:txXfrm>
    </dsp:sp>
    <dsp:sp modelId="{BB2F0A21-2E0C-4F35-9AB7-624512A5B85F}">
      <dsp:nvSpPr>
        <dsp:cNvPr id="0" name=""/>
        <dsp:cNvSpPr/>
      </dsp:nvSpPr>
      <dsp:spPr>
        <a:xfrm>
          <a:off x="0" y="81732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75F72-8B1D-4A15-BFDF-FF7208552949}">
      <dsp:nvSpPr>
        <dsp:cNvPr id="0" name=""/>
        <dsp:cNvSpPr/>
      </dsp:nvSpPr>
      <dsp:spPr>
        <a:xfrm>
          <a:off x="1228576" y="1241631"/>
          <a:ext cx="10298866" cy="924816"/>
        </a:xfrm>
        <a:prstGeom prst="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Operatsiyani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yaratish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 → "MK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agregatsiyasi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tugmasini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bosing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1228576" y="1241631"/>
        <a:ext cx="10298866" cy="924816"/>
      </dsp:txXfrm>
    </dsp:sp>
    <dsp:sp modelId="{B4B27F38-7E22-47A0-917D-C5FC8F608831}">
      <dsp:nvSpPr>
        <dsp:cNvPr id="0" name=""/>
        <dsp:cNvSpPr/>
      </dsp:nvSpPr>
      <dsp:spPr>
        <a:xfrm>
          <a:off x="533501" y="1197961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0AA49-EAF9-470D-9AE5-7DF0C714552A}">
      <dsp:nvSpPr>
        <dsp:cNvPr id="0" name=""/>
        <dsp:cNvSpPr/>
      </dsp:nvSpPr>
      <dsp:spPr>
        <a:xfrm>
          <a:off x="1292483" y="2543366"/>
          <a:ext cx="10298866" cy="92481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Umumiy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ma’lumotlar</a:t>
          </a:r>
          <a:r>
            <a:rPr lang="en-US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bo‘limida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"</a:t>
          </a:r>
          <a:r>
            <a:rPr lang="en-US" sz="1600" kern="1200" dirty="0">
              <a:solidFill>
                <a:srgbClr val="FF0000"/>
              </a:solidFill>
              <a:latin typeface="PT Sans Caption" panose="020B0603020203020204" pitchFamily="34" charset="-52"/>
            </a:rPr>
            <a:t>*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"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belgisi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qo‘yilgan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majburiy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maydonlarni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to‘ldirish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zarur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: FAOJ,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qadoqlash</a:t>
          </a:r>
          <a:r>
            <a:rPr lang="en-US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PT Sans Caption" panose="020B0603020203020204" pitchFamily="34" charset="-52"/>
            </a:rPr>
            <a:t>sanasi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1292483" y="2543366"/>
        <a:ext cx="10298866" cy="924816"/>
      </dsp:txXfrm>
    </dsp:sp>
    <dsp:sp modelId="{9CC79E3C-94B5-44FD-A3AC-2301834F0C06}">
      <dsp:nvSpPr>
        <dsp:cNvPr id="0" name=""/>
        <dsp:cNvSpPr/>
      </dsp:nvSpPr>
      <dsp:spPr>
        <a:xfrm>
          <a:off x="630711" y="2414902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67F88-EBDB-41F7-A136-F59ED5670E39}">
      <dsp:nvSpPr>
        <dsp:cNvPr id="0" name=""/>
        <dsp:cNvSpPr/>
      </dsp:nvSpPr>
      <dsp:spPr>
        <a:xfrm>
          <a:off x="1139965" y="3814582"/>
          <a:ext cx="9868220" cy="9248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Agregatsiya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ma’lumotlari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bo‘limida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"</a:t>
          </a:r>
          <a:r>
            <a:rPr lang="en-US" sz="1600" kern="1200" dirty="0">
              <a:solidFill>
                <a:srgbClr val="FF0000"/>
              </a:solidFill>
              <a:latin typeface="PT Sans Caption" panose="020B0603020203020204" pitchFamily="34" charset="-52"/>
              <a:ea typeface="+mn-ea"/>
              <a:cs typeface="+mn-cs"/>
            </a:rPr>
            <a:t>*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belgisi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qo‘yilgan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majburiy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maydonlarni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to‘ldirish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zarur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: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qadoqlash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kodi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(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guruhli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qadoqlash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MK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ishlatiladi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),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qadoqdagi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maksimal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soni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,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faylni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.csv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formatida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yuklash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1139965" y="3814582"/>
        <a:ext cx="9868220" cy="924816"/>
      </dsp:txXfrm>
    </dsp:sp>
    <dsp:sp modelId="{1B296223-2345-485C-9527-277C669D2C1E}">
      <dsp:nvSpPr>
        <dsp:cNvPr id="0" name=""/>
        <dsp:cNvSpPr/>
      </dsp:nvSpPr>
      <dsp:spPr>
        <a:xfrm>
          <a:off x="500256" y="3644536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9C0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5D2C9-581F-45F8-8359-F54AFB18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31CB5-7491-413D-BAB4-4C8C8779E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42736-F057-472D-A1C8-8EA1141D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28898-9A29-4FA6-86B8-A215FB54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E5633-E9FA-4958-BFD7-CCF922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7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A4882-CAC9-41D1-877B-7F71B8F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966F70-80CB-4DE1-B0F3-E4A926F2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0A14B-F589-4D95-B8E0-A0D36015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6C4F5-473D-4793-9801-679B551B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5E005-3D22-4866-8661-AF4789F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C629EE-EE89-41D7-BE10-095590408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F2CB05-9AF5-49F9-B884-F36525994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75672-8C39-45C0-8477-1919AF97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C035D-45E3-4E75-9274-62463695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1756D-9A97-4883-AD69-319A08C6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4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B6E9E-C649-45D6-ABF7-952DB108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ECFF0-94D4-4FA1-86F0-A04AF93E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F9D32-8759-4695-A047-CAFBC368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C75A1-6F37-4FDB-9F4F-BDC2A2E6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1F22-A729-4BBE-97CC-3E010ECD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6EA58-A59F-41C0-B5D3-C57D77CF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AD712-6B25-4547-9D07-3C3C17ADF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CE344-E5A4-479E-8889-07CA9039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D6C12-0C92-40F8-81D6-E2A765E0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426FD-7184-4867-9E75-623597F1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92E4E-BF6F-4964-B191-A732B5BD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FC8EA-4935-4911-9330-84A97FFF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112285-62DB-4E76-86CD-CC0603E7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CFC81-32A4-4100-BEF7-8E904749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0A2914-4B57-4793-A9CC-8E0CB8BD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55F28-27E9-4963-9F2E-0D2B8471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2F708-95FA-4FBC-B5C2-832A2DCE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24516-43A8-43BD-B944-5C6DAB02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1BC80-9F19-4060-94A9-2FE1767C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EBCD3A-41CB-49FA-9E94-9B71E30DE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F0FF81-5191-480D-BFE2-8A836EA91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826C42-B462-4618-9856-772B6B7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5499F-64BF-4FFE-8C22-F289E344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85553C-F231-4095-A269-C69EFA9F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4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995D-9C39-41D3-8D5F-D5A8F742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FBF481-7B30-4232-B487-62E69050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A5D1EE-E624-4648-89D3-91E2DEA0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89900E-1FA0-412F-9C3B-E2983023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EAF718-58D0-4BB0-9C0B-5314CAB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625915-993A-4C0E-8BE3-A8738492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C2E95-B5F3-4A08-B222-A550884E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B27F5-3E5D-41BB-98DB-D8FC9C8E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AE0D-9DCE-41AA-A83A-399D1CFA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FFCEA-518D-4320-B5D9-65E58A62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1F9DE-E507-4313-B8CD-A192B9F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0D67C-104F-474E-9C49-90EA8715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92252-B05C-4E29-8BB3-C0A4ED0B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E343-5DB9-4663-AC14-D21B28A6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D5965-4711-4021-8C03-D94829A71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336CC-8FCF-4146-8C0A-A9DAEA23B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ECCC0C-68D7-44D4-BBFA-B386DAE3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8E260-7825-40B6-BCE0-8F3CDB89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2BFAF5-58C4-4459-88EC-DBC7FEB6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FF4B5-C4C1-42F0-8DC8-CF8CA3D2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D7269-E7AD-4E70-8EE6-D3D9ECB3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21CC0-9B33-4A4E-B6B6-271C1AEA2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BAB05-EB58-42E6-A0C4-9B23368AA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9F122-1890-4132-9AAC-C98529990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elp.crpt-turon.uz/hc/uz/articles/36077554083089-xTrace-Foydalanuvchi-profili-Faoliyat-yuritish-joylari-FYoJ" TargetMode="External"/><Relationship Id="rId4" Type="http://schemas.openxmlformats.org/officeDocument/2006/relationships/hyperlink" Target="https://help.crpt-turon.uz/hc/uz/articles/32039062914193-xTrace-NIS-Asl-Belgisi-tizimida-ro-yxatdan-o-ti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elp.crpt-turon.uz/hc/ru/articles/33093506195089-xTrace-%D0%9F%D1%80%D0%BE%D1%84%D0%B8%D0%BB%D1%8C-%D0%BF%D0%BE%D0%BB%D1%8C%D0%B7%D0%BE%D0%B2%D0%B0%D1%82%D0%B5%D0%BB%D1%8F-%D0%A0%D0%BE%D0%BB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xtrace.aslbelgisi.uz/products/publish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lp.crpt-turon.uz/hc/ru/articles/32409173889937-xTrace-%D0%97%D0%B0%D0%BA%D0%B0%D0%B7-%D0%BA%D0%BE%D0%B4%D0%BE%D0%B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elp.crpt-turon.uz/hc/uz/articles/33021919815953-xTrace-KM-Qo-llash-Operatsiyasini-Hosil-Qilish" TargetMode="Externa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help.crpt-turon.uz/hc/uz/articles/34541154665873-xTrace-MK-agregatsiyasi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hyperlink" Target="mailto:k.xalmuratova@crpt-turon.u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mailto:d.akrobjonova@crpt-turon.uz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hyperlink" Target="mailto:support@crpt-turon.uz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3">
            <a:extLst>
              <a:ext uri="{FF2B5EF4-FFF2-40B4-BE49-F238E27FC236}">
                <a16:creationId xmlns:a16="http://schemas.microsoft.com/office/drawing/2014/main" id="{49A0B179-753E-475B-ACF2-AF6A7207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B0846-BD6B-4923-A6BA-062F8F9F2B1E}"/>
              </a:ext>
            </a:extLst>
          </p:cNvPr>
          <p:cNvSpPr txBox="1"/>
          <p:nvPr/>
        </p:nvSpPr>
        <p:spPr>
          <a:xfrm>
            <a:off x="262467" y="2528079"/>
            <a:ext cx="6163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C9C01"/>
                </a:solidFill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XTRACE</a:t>
            </a:r>
          </a:p>
          <a:p>
            <a:pPr algn="ctr"/>
            <a:r>
              <a:rPr lang="en-US" sz="2000" dirty="0"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RAQAMLI MARKIROVKALASH MILLIY AXBOROT TIZIMINING FAOLIYAT YURITISH BOSQICHLARI.</a:t>
            </a:r>
            <a:endParaRPr lang="ru-RU" sz="2000" dirty="0">
              <a:latin typeface="PT Sans Caption" panose="020B06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714BD-FEEB-41C9-B5AF-82F16186ED8C}"/>
              </a:ext>
            </a:extLst>
          </p:cNvPr>
          <p:cNvSpPr txBox="1"/>
          <p:nvPr/>
        </p:nvSpPr>
        <p:spPr>
          <a:xfrm>
            <a:off x="1004803" y="3797398"/>
            <a:ext cx="4633997" cy="40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KIRISH VA ASOSIY BOSQICHLAR</a:t>
            </a:r>
            <a:endParaRPr lang="ru-RU" sz="2000" dirty="0">
              <a:latin typeface="PT Sans Caption" panose="020B06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E2BFE7A-8154-E315-8099-93C4B7737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884" r="35292" b="-4"/>
          <a:stretch/>
        </p:blipFill>
        <p:spPr>
          <a:xfrm>
            <a:off x="6637809" y="1"/>
            <a:ext cx="5586814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D488F4-DB74-8727-BE1F-5345911B08C6}"/>
              </a:ext>
            </a:extLst>
          </p:cNvPr>
          <p:cNvSpPr/>
          <p:nvPr/>
        </p:nvSpPr>
        <p:spPr>
          <a:xfrm>
            <a:off x="1518502" y="311804"/>
            <a:ext cx="3652135" cy="967921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>
            <a:defPPr>
              <a:defRPr lang="en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39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C9C01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CRPT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67A859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C9C01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TURON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C9C01"/>
              </a:solidFill>
              <a:effectLst/>
              <a:uLnTx/>
              <a:uFillTx/>
              <a:latin typeface="PT Sans Caption" panose="020B0603020203020204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C30C7-6DEA-447A-BB2B-AEB1D1540379}"/>
              </a:ext>
            </a:extLst>
          </p:cNvPr>
          <p:cNvCxnSpPr/>
          <p:nvPr/>
        </p:nvCxnSpPr>
        <p:spPr>
          <a:xfrm>
            <a:off x="386355" y="3694159"/>
            <a:ext cx="57862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E6C70984-FFC0-A509-8BD9-4FC97ACA5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506"/>
          <a:stretch/>
        </p:blipFill>
        <p:spPr>
          <a:xfrm>
            <a:off x="819498" y="5513769"/>
            <a:ext cx="2304030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73">
            <a:extLst>
              <a:ext uri="{FF2B5EF4-FFF2-40B4-BE49-F238E27FC236}">
                <a16:creationId xmlns:a16="http://schemas.microsoft.com/office/drawing/2014/main" id="{4CA64E75-EE86-4E80-95A6-6FD14835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5638765-B700-4AE3-9487-599BB9B83B9B}"/>
              </a:ext>
            </a:extLst>
          </p:cNvPr>
          <p:cNvSpPr/>
          <p:nvPr/>
        </p:nvSpPr>
        <p:spPr>
          <a:xfrm>
            <a:off x="237421" y="1402987"/>
            <a:ext cx="781287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PT Sans Caption" panose="020B0603020203020204" pitchFamily="34" charset="-52"/>
              </a:rPr>
              <a:t>1</a:t>
            </a:r>
            <a:r>
              <a:rPr lang="en-US" sz="1100" b="1" dirty="0">
                <a:latin typeface="PT Sans Caption" panose="020B0603020203020204" pitchFamily="34" charset="-52"/>
              </a:rPr>
              <a:t>-</a:t>
            </a:r>
            <a:r>
              <a:rPr lang="en-US" sz="1100" b="1" dirty="0" err="1">
                <a:latin typeface="PT Sans Caption" panose="020B0603020203020204" pitchFamily="34" charset="-52"/>
              </a:rPr>
              <a:t>qadam</a:t>
            </a:r>
            <a:endParaRPr lang="ru-RU" sz="1100" b="1" dirty="0">
              <a:latin typeface="PT Sans Caption" panose="020B0603020203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DDF06-C42C-4C84-BE45-39C8F38260C5}"/>
              </a:ext>
            </a:extLst>
          </p:cNvPr>
          <p:cNvSpPr txBox="1"/>
          <p:nvPr/>
        </p:nvSpPr>
        <p:spPr>
          <a:xfrm>
            <a:off x="244373" y="773612"/>
            <a:ext cx="11610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"ASL BELGISI" TIF MAT –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bu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tovar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aylanmasi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ishtirokchilari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uchun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mahsulot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kartochkasini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ro‘yxatdan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o‘tkazishdan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markirovkalangan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tovarni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muomalaga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kiritishgacha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bo’lgan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solidFill>
                  <a:srgbClr val="434F61"/>
                </a:solidFill>
                <a:latin typeface="PT Sans Caption" panose="020B0603020203020204" pitchFamily="34" charset="-52"/>
              </a:rPr>
              <a:t>markirovkaning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to‘liq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siklini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ta’minlaydigan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tovarlarni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kuzatish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va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monitoring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qilish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milliy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axborot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tizimi</a:t>
            </a:r>
            <a:r>
              <a:rPr lang="en-US" sz="1400" b="1" dirty="0">
                <a:solidFill>
                  <a:srgbClr val="434F61"/>
                </a:solidFill>
                <a:latin typeface="PT Sans Caption" panose="020B0603020203020204" pitchFamily="34" charset="-52"/>
              </a:rPr>
              <a:t>.</a:t>
            </a:r>
            <a:endParaRPr lang="ru-RU" sz="1400" b="1" i="0" dirty="0">
              <a:solidFill>
                <a:srgbClr val="434F61"/>
              </a:solidFill>
              <a:effectLst/>
              <a:latin typeface="PT Sans Caption" panose="020B06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19AC5E-EA63-4A2D-B286-C1BAD6D6C3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73381" y="91139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25D9FE1-A954-41AB-AC00-F534A322727C}"/>
              </a:ext>
            </a:extLst>
          </p:cNvPr>
          <p:cNvSpPr/>
          <p:nvPr/>
        </p:nvSpPr>
        <p:spPr>
          <a:xfrm>
            <a:off x="850806" y="165370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T Sans Caption" panose="020B0603020203020204" pitchFamily="34" charset="-52"/>
              </a:rPr>
              <a:t>TIZIMDA RO‘YXATDAN O‘TISH</a:t>
            </a:r>
            <a:endParaRPr lang="ru-RU" sz="1800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5D2C5-06D0-4B52-AB5B-021F03CE4E6C}"/>
              </a:ext>
            </a:extLst>
          </p:cNvPr>
          <p:cNvSpPr txBox="1"/>
          <p:nvPr/>
        </p:nvSpPr>
        <p:spPr>
          <a:xfrm>
            <a:off x="920113" y="1539828"/>
            <a:ext cx="4693747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Brauzer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tayyorligini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endParaRPr lang="ru-RU" sz="16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DBA78-4219-4343-84E1-9C53A791D2F3}"/>
              </a:ext>
            </a:extLst>
          </p:cNvPr>
          <p:cNvSpPr txBox="1"/>
          <p:nvPr/>
        </p:nvSpPr>
        <p:spPr>
          <a:xfrm>
            <a:off x="290943" y="2092923"/>
            <a:ext cx="4935744" cy="187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Segoe UI Emoji" panose="020B0502040204020203" pitchFamily="34" charset="0"/>
              </a:rPr>
              <a:t>🔗</a:t>
            </a: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xTrace: NIS «Asl 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Belgisi</a:t>
            </a:r>
            <a:r>
              <a:rPr lang="en-US" sz="1400" u="sng" dirty="0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» 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tizimida</a:t>
            </a:r>
            <a:r>
              <a:rPr lang="en-US" sz="1400" u="sng" dirty="0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ro‘yxatdan</a:t>
            </a:r>
            <a:r>
              <a:rPr lang="en-US" sz="1400" u="sng" dirty="0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o‘tish</a:t>
            </a:r>
            <a:endParaRPr lang="en-US" sz="1400" u="sng" dirty="0">
              <a:solidFill>
                <a:srgbClr val="0563C1"/>
              </a:solidFill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Tizimning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to‘g‘ri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quyidagilar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zarur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Faol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manzili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raqamli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imzo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(ERI)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Kriptografik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dasturiy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ta’minot</a:t>
            </a:r>
            <a:endParaRPr lang="ru-RU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082B0D7-E3E9-41A5-876F-7329682963E2}"/>
              </a:ext>
            </a:extLst>
          </p:cNvPr>
          <p:cNvSpPr/>
          <p:nvPr/>
        </p:nvSpPr>
        <p:spPr>
          <a:xfrm>
            <a:off x="5779986" y="1621398"/>
            <a:ext cx="780530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PT Sans Caption" panose="020B0603020203020204" pitchFamily="34" charset="-52"/>
              </a:rPr>
              <a:t>2</a:t>
            </a:r>
            <a:r>
              <a:rPr lang="en-US" sz="1100" b="1" dirty="0">
                <a:latin typeface="PT Sans Caption" panose="020B0603020203020204" pitchFamily="34" charset="-52"/>
              </a:rPr>
              <a:t>-</a:t>
            </a:r>
            <a:r>
              <a:rPr lang="en-US" sz="1100" b="1" dirty="0" err="1">
                <a:latin typeface="PT Sans Caption" panose="020B0603020203020204" pitchFamily="34" charset="-52"/>
              </a:rPr>
              <a:t>qadam</a:t>
            </a:r>
            <a:endParaRPr lang="ru-RU" sz="1100" b="1" dirty="0">
              <a:latin typeface="PT Sans Caption" panose="020B0603020203020204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8DAD1-252D-435A-B68C-F78D7256EEB0}"/>
              </a:ext>
            </a:extLst>
          </p:cNvPr>
          <p:cNvSpPr txBox="1"/>
          <p:nvPr/>
        </p:nvSpPr>
        <p:spPr>
          <a:xfrm>
            <a:off x="6583252" y="1756519"/>
            <a:ext cx="5214364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Ro‘yxatdan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o‘tish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ariza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endParaRPr lang="ru-RU" sz="16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F54A6-5398-4C0B-B8E8-012535A1EB6F}"/>
              </a:ext>
            </a:extLst>
          </p:cNvPr>
          <p:cNvSpPr txBox="1"/>
          <p:nvPr/>
        </p:nvSpPr>
        <p:spPr>
          <a:xfrm>
            <a:off x="6049428" y="2294417"/>
            <a:ext cx="5748188" cy="287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Ro‘yxatdan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o‘tishda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yuridik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shaxsning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ERIsi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tanlanishi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So‘rovnomada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quyidagilar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ko‘rsatiladi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Ishtirokchi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ma’lumotlari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Tovar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guruhlari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subyekt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rollari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faoliyat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joyi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chemeClr val="accent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batafsil</a:t>
            </a:r>
            <a:endParaRPr lang="en-US" sz="1400" dirty="0">
              <a:solidFill>
                <a:schemeClr val="accent1"/>
              </a:solidFill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Bank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rekvizitlari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Ariza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beruvchi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ma’lumotlari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Foydalanuvchi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ma’lumotlari</a:t>
            </a:r>
            <a:endParaRPr lang="ru-RU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D23CF49-2D36-41EC-AE93-9DAAC50D253F}"/>
              </a:ext>
            </a:extLst>
          </p:cNvPr>
          <p:cNvSpPr/>
          <p:nvPr/>
        </p:nvSpPr>
        <p:spPr>
          <a:xfrm>
            <a:off x="294714" y="4032179"/>
            <a:ext cx="744161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PT Sans Caption" panose="020B0603020203020204" pitchFamily="34" charset="-52"/>
              </a:rPr>
              <a:t>3-qadam</a:t>
            </a:r>
            <a:endParaRPr lang="ru-RU" sz="1100" b="1" dirty="0">
              <a:latin typeface="PT Sans Caption" panose="020B0603020203020204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05223C-EF6E-4974-A5FD-990E291A8043}"/>
              </a:ext>
            </a:extLst>
          </p:cNvPr>
          <p:cNvSpPr txBox="1"/>
          <p:nvPr/>
        </p:nvSpPr>
        <p:spPr>
          <a:xfrm>
            <a:off x="1038882" y="4181737"/>
            <a:ext cx="3903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Hisobni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aktivatsiya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endParaRPr lang="ru-RU" sz="1600" dirty="0">
              <a:latin typeface="PT Sans Caption" panose="020B0603020203020204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ECD7BA-5064-4F19-9B1A-8FD81A67D0FC}"/>
              </a:ext>
            </a:extLst>
          </p:cNvPr>
          <p:cNvSpPr txBox="1"/>
          <p:nvPr/>
        </p:nvSpPr>
        <p:spPr>
          <a:xfrm>
            <a:off x="290944" y="4756672"/>
            <a:ext cx="11684636" cy="1541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Ariza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topshirilgandan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Ariza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tekshiruvga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yuboriladi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Muvaffaqiyatli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tekshiruvdan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so‘ng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tizim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ariza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beruvchi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ko‘rsatilgan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pochta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manziliga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faollashtirish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havolasini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yuboradi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Foydalanuvchi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hisobni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faollashtiradi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parolni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kiritadi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ERI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imzolaydi</a:t>
            </a:r>
            <a:r>
              <a:rPr lang="en-US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u="sng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5FBD4B1-346D-45D4-B341-A12B88DD83AA}"/>
              </a:ext>
            </a:extLst>
          </p:cNvPr>
          <p:cNvCxnSpPr/>
          <p:nvPr/>
        </p:nvCxnSpPr>
        <p:spPr>
          <a:xfrm>
            <a:off x="290944" y="3959157"/>
            <a:ext cx="5205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D76901D-AE07-4A26-8EFE-F4AE80A72E33}"/>
              </a:ext>
            </a:extLst>
          </p:cNvPr>
          <p:cNvCxnSpPr/>
          <p:nvPr/>
        </p:nvCxnSpPr>
        <p:spPr>
          <a:xfrm flipV="1">
            <a:off x="5496128" y="1614791"/>
            <a:ext cx="0" cy="243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250DC0B-1ABF-4F40-8ABB-80A4879FDF37}"/>
              </a:ext>
            </a:extLst>
          </p:cNvPr>
          <p:cNvCxnSpPr/>
          <p:nvPr/>
        </p:nvCxnSpPr>
        <p:spPr>
          <a:xfrm>
            <a:off x="5496128" y="4046706"/>
            <a:ext cx="0" cy="1400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47EB924-3D2C-418A-923E-31E3C280004C}"/>
              </a:ext>
            </a:extLst>
          </p:cNvPr>
          <p:cNvCxnSpPr/>
          <p:nvPr/>
        </p:nvCxnSpPr>
        <p:spPr>
          <a:xfrm>
            <a:off x="5496128" y="5447489"/>
            <a:ext cx="6070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3">
            <a:extLst>
              <a:ext uri="{FF2B5EF4-FFF2-40B4-BE49-F238E27FC236}">
                <a16:creationId xmlns:a16="http://schemas.microsoft.com/office/drawing/2014/main" id="{4F0287E1-7405-498B-A3A9-10DCF1B6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C7879-D151-4CFD-B07C-1824F839B363}"/>
              </a:ext>
            </a:extLst>
          </p:cNvPr>
          <p:cNvSpPr txBox="1"/>
          <p:nvPr/>
        </p:nvSpPr>
        <p:spPr>
          <a:xfrm>
            <a:off x="674298" y="640918"/>
            <a:ext cx="11226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Foydalanuvchiga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rol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qo‘shish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shaxsiy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kabinetda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ishlash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,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markirovka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kodlarini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buyurtma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qilish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va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markirovkalash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bilan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bog‘liq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boshqa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operatsiyalarni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bajarish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imkoniyatini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berish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maqsadida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amalga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 </a:t>
            </a:r>
            <a:r>
              <a:rPr lang="en-US" sz="1400" b="1" i="0" dirty="0" err="1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oshiriladi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.</a:t>
            </a:r>
            <a:endParaRPr lang="ru-RU" sz="1400" b="1" i="0" dirty="0">
              <a:solidFill>
                <a:srgbClr val="434F61"/>
              </a:solidFill>
              <a:effectLst/>
              <a:latin typeface="PT Sans Caption" panose="020B0603020203020204" pitchFamily="34" charset="-5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FEEDC7-9EC2-47F2-A90D-85C27F51BF21}"/>
              </a:ext>
            </a:extLst>
          </p:cNvPr>
          <p:cNvSpPr/>
          <p:nvPr/>
        </p:nvSpPr>
        <p:spPr>
          <a:xfrm>
            <a:off x="868901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ROLLARNI SOZLASH</a:t>
            </a:r>
            <a:endParaRPr lang="ru-RU" sz="1800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3347B-A420-455A-9952-9F8A7848AA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D6FF27-61FA-451B-8056-4B757C9E7B41}"/>
              </a:ext>
            </a:extLst>
          </p:cNvPr>
          <p:cNvSpPr txBox="1"/>
          <p:nvPr/>
        </p:nvSpPr>
        <p:spPr>
          <a:xfrm>
            <a:off x="998595" y="1453751"/>
            <a:ext cx="3906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0" dirty="0">
                <a:latin typeface="PT Sans Caption" panose="020B0603020203020204" pitchFamily="34" charset="-52"/>
              </a:rPr>
              <a:t> </a:t>
            </a:r>
            <a:r>
              <a:rPr lang="en-US" sz="1800" b="0" dirty="0" err="1">
                <a:latin typeface="PT Sans Caption" panose="020B0603020203020204" pitchFamily="34" charset="-52"/>
              </a:rPr>
              <a:t>Bo‘limga</a:t>
            </a:r>
            <a:r>
              <a:rPr lang="en-US" sz="1800" b="0" dirty="0">
                <a:latin typeface="PT Sans Caption" panose="020B0603020203020204" pitchFamily="34" charset="-52"/>
              </a:rPr>
              <a:t> </a:t>
            </a:r>
            <a:r>
              <a:rPr lang="en-US" sz="1800" b="0" dirty="0" err="1">
                <a:latin typeface="PT Sans Caption" panose="020B0603020203020204" pitchFamily="34" charset="-52"/>
              </a:rPr>
              <a:t>o‘tish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5EED85F-11EC-4BE0-9084-6CC474751611}"/>
              </a:ext>
            </a:extLst>
          </p:cNvPr>
          <p:cNvSpPr/>
          <p:nvPr/>
        </p:nvSpPr>
        <p:spPr>
          <a:xfrm>
            <a:off x="190966" y="1220240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PT Sans Caption" panose="020B0603020203020204" pitchFamily="34" charset="-52"/>
              </a:rPr>
              <a:t>1</a:t>
            </a:r>
            <a:r>
              <a:rPr lang="en-US" sz="1200" b="1" dirty="0">
                <a:latin typeface="PT Sans Caption" panose="020B0603020203020204" pitchFamily="34" charset="-52"/>
              </a:rPr>
              <a:t>-</a:t>
            </a:r>
            <a:r>
              <a:rPr lang="en-US" sz="1200" b="1" dirty="0" err="1">
                <a:latin typeface="PT Sans Caption" panose="020B0603020203020204" pitchFamily="34" charset="-52"/>
              </a:rPr>
              <a:t>qadam</a:t>
            </a:r>
            <a:endParaRPr lang="ru-RU" sz="1200" b="1" dirty="0">
              <a:latin typeface="PT Sans Caption" panose="020B0603020203020204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AA490-A857-4967-956D-A98CE92B22C5}"/>
              </a:ext>
            </a:extLst>
          </p:cNvPr>
          <p:cNvSpPr txBox="1"/>
          <p:nvPr/>
        </p:nvSpPr>
        <p:spPr>
          <a:xfrm>
            <a:off x="5903570" y="1426049"/>
            <a:ext cx="60974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Tashkilot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profili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→ </a:t>
            </a:r>
            <a:r>
              <a:rPr lang="en-US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Foydalanuvchilar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→ </a:t>
            </a:r>
            <a:r>
              <a:rPr lang="en-US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Foydalanuvchi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kiritish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  <a:hlinkClick r:id="rId4"/>
              </a:rPr>
              <a:t>https://help.crpt-turon.uz</a:t>
            </a:r>
            <a:br>
              <a:rPr lang="ru-RU" sz="1800" dirty="0">
                <a:solidFill>
                  <a:schemeClr val="tx1"/>
                </a:solidFill>
                <a:latin typeface="PT Sans Caption" panose="020B0603020203020204" pitchFamily="34" charset="-52"/>
              </a:rPr>
            </a:br>
            <a:endParaRPr lang="ru-RU" sz="1800" dirty="0">
              <a:solidFill>
                <a:schemeClr val="tx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17" name="Graphic 12">
            <a:extLst>
              <a:ext uri="{FF2B5EF4-FFF2-40B4-BE49-F238E27FC236}">
                <a16:creationId xmlns:a16="http://schemas.microsoft.com/office/drawing/2014/main" id="{184957B1-BFAB-4BC9-BE26-67E77C547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6553" y="1311966"/>
            <a:ext cx="609701" cy="66172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81F307B8-AA5B-42DE-B5D8-1CB8C341359B}"/>
              </a:ext>
            </a:extLst>
          </p:cNvPr>
          <p:cNvSpPr/>
          <p:nvPr/>
        </p:nvSpPr>
        <p:spPr>
          <a:xfrm>
            <a:off x="190966" y="2297603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PT Sans Caption" panose="020B0603020203020204" pitchFamily="34" charset="-52"/>
              </a:rPr>
              <a:t>2 -</a:t>
            </a:r>
            <a:r>
              <a:rPr lang="en-US" sz="1200" b="1" dirty="0" err="1">
                <a:latin typeface="PT Sans Caption" panose="020B0603020203020204" pitchFamily="34" charset="-52"/>
              </a:rPr>
              <a:t>qadam</a:t>
            </a:r>
            <a:endParaRPr lang="ru-RU" sz="1200" b="1" dirty="0">
              <a:latin typeface="PT Sans Caption" panose="020B0603020203020204" pitchFamily="34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1A2B5-ECFB-4663-BB96-A8DE16AE8E41}"/>
              </a:ext>
            </a:extLst>
          </p:cNvPr>
          <p:cNvSpPr txBox="1"/>
          <p:nvPr/>
        </p:nvSpPr>
        <p:spPr>
          <a:xfrm>
            <a:off x="1099039" y="2520886"/>
            <a:ext cx="3553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0" dirty="0" err="1">
                <a:latin typeface="PT Sans Caption" panose="020B0603020203020204" pitchFamily="34" charset="-52"/>
              </a:rPr>
              <a:t>Rollarni</a:t>
            </a:r>
            <a:r>
              <a:rPr lang="en-US" sz="2000" b="0" dirty="0">
                <a:latin typeface="PT Sans Caption" panose="020B0603020203020204" pitchFamily="34" charset="-52"/>
              </a:rPr>
              <a:t> </a:t>
            </a:r>
            <a:r>
              <a:rPr lang="en-US" sz="2000" b="0" dirty="0" err="1">
                <a:latin typeface="PT Sans Caption" panose="020B0603020203020204" pitchFamily="34" charset="-52"/>
              </a:rPr>
              <a:t>tayinlash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pic>
        <p:nvPicPr>
          <p:cNvPr id="21" name="Graphic 12">
            <a:extLst>
              <a:ext uri="{FF2B5EF4-FFF2-40B4-BE49-F238E27FC236}">
                <a16:creationId xmlns:a16="http://schemas.microsoft.com/office/drawing/2014/main" id="{E985B63C-A548-4C74-9EDB-C4566A77E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4" y="2390081"/>
            <a:ext cx="609701" cy="6617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C76464-3701-4510-BE60-697A50C58BF5}"/>
              </a:ext>
            </a:extLst>
          </p:cNvPr>
          <p:cNvSpPr txBox="1"/>
          <p:nvPr/>
        </p:nvSpPr>
        <p:spPr>
          <a:xfrm>
            <a:off x="5838159" y="2260117"/>
            <a:ext cx="64241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Birinchi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ro‘yxatdan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o‘tgan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foydalanuvchiga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avtomatik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ravishda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b="1" dirty="0">
                <a:latin typeface="PT Sans Caption" panose="020B0603020203020204" pitchFamily="34" charset="-52"/>
              </a:rPr>
              <a:t>"Administrator" </a:t>
            </a:r>
            <a:r>
              <a:rPr lang="en-US" sz="1400" dirty="0" err="1">
                <a:latin typeface="PT Sans Caption" panose="020B0603020203020204" pitchFamily="34" charset="-52"/>
              </a:rPr>
              <a:t>roli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beriladi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Qolganlarga</a:t>
            </a:r>
            <a:r>
              <a:rPr lang="en-US" sz="1400" dirty="0">
                <a:latin typeface="PT Sans Caption" panose="020B0603020203020204" pitchFamily="34" charset="-52"/>
              </a:rPr>
              <a:t> - </a:t>
            </a:r>
            <a:r>
              <a:rPr lang="en-US" sz="1400" dirty="0" err="1">
                <a:latin typeface="PT Sans Caption" panose="020B0603020203020204" pitchFamily="34" charset="-52"/>
              </a:rPr>
              <a:t>qo‘shish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jarayonida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qo‘lda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tayinlanadi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E6ABB0F-9F06-4F9A-80B1-49FE61431400}"/>
              </a:ext>
            </a:extLst>
          </p:cNvPr>
          <p:cNvSpPr/>
          <p:nvPr/>
        </p:nvSpPr>
        <p:spPr>
          <a:xfrm>
            <a:off x="190966" y="337496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PT Sans Caption" panose="020B0603020203020204" pitchFamily="34" charset="-52"/>
              </a:rPr>
              <a:t>3 -</a:t>
            </a:r>
            <a:r>
              <a:rPr lang="en-US" sz="1200" b="1" dirty="0" err="1">
                <a:latin typeface="PT Sans Caption" panose="020B0603020203020204" pitchFamily="34" charset="-52"/>
              </a:rPr>
              <a:t>qadam</a:t>
            </a:r>
            <a:endParaRPr lang="ru-RU" sz="1200" b="1" dirty="0">
              <a:latin typeface="PT Sans Caption" panose="020B0603020203020204" pitchFamily="34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01ACF-0602-42C5-9D4D-BDEEAC39B378}"/>
              </a:ext>
            </a:extLst>
          </p:cNvPr>
          <p:cNvSpPr txBox="1"/>
          <p:nvPr/>
        </p:nvSpPr>
        <p:spPr>
          <a:xfrm>
            <a:off x="1099039" y="3475138"/>
            <a:ext cx="348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0" dirty="0" err="1">
                <a:latin typeface="PT Sans Caption" panose="020B0603020203020204" pitchFamily="34" charset="-52"/>
              </a:rPr>
              <a:t>Majburiy</a:t>
            </a:r>
            <a:r>
              <a:rPr lang="en-US" sz="1800" b="0" dirty="0">
                <a:latin typeface="PT Sans Caption" panose="020B0603020203020204" pitchFamily="34" charset="-52"/>
              </a:rPr>
              <a:t> </a:t>
            </a:r>
            <a:r>
              <a:rPr lang="en-US" sz="1800" b="0" dirty="0" err="1">
                <a:latin typeface="PT Sans Caption" panose="020B0603020203020204" pitchFamily="34" charset="-52"/>
              </a:rPr>
              <a:t>maydonlarni</a:t>
            </a:r>
            <a:r>
              <a:rPr lang="en-US" sz="1800" b="0" dirty="0">
                <a:latin typeface="PT Sans Caption" panose="020B0603020203020204" pitchFamily="34" charset="-52"/>
              </a:rPr>
              <a:t> </a:t>
            </a:r>
            <a:r>
              <a:rPr lang="en-US" sz="1800" b="0" dirty="0" err="1">
                <a:latin typeface="PT Sans Caption" panose="020B0603020203020204" pitchFamily="34" charset="-52"/>
              </a:rPr>
              <a:t>to‘ldirish</a:t>
            </a:r>
            <a:endParaRPr lang="ru-RU" dirty="0">
              <a:latin typeface="PT Sans Caption" panose="020B0603020203020204" pitchFamily="34" charset="-52"/>
            </a:endParaRPr>
          </a:p>
        </p:txBody>
      </p:sp>
      <p:pic>
        <p:nvPicPr>
          <p:cNvPr id="30" name="Graphic 12">
            <a:extLst>
              <a:ext uri="{FF2B5EF4-FFF2-40B4-BE49-F238E27FC236}">
                <a16:creationId xmlns:a16="http://schemas.microsoft.com/office/drawing/2014/main" id="{072B35F3-8683-4B99-B623-A96329F2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5" y="3467443"/>
            <a:ext cx="609701" cy="661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F96BD70-885D-40A2-A01F-83E270A726FB}"/>
              </a:ext>
            </a:extLst>
          </p:cNvPr>
          <p:cNvSpPr txBox="1"/>
          <p:nvPr/>
        </p:nvSpPr>
        <p:spPr>
          <a:xfrm>
            <a:off x="5838158" y="3351884"/>
            <a:ext cx="6553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Mahsulot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guruhlari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foydalanuvchi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ishlaydigan</a:t>
            </a:r>
            <a:r>
              <a:rPr lang="en-US" sz="1400" dirty="0">
                <a:latin typeface="PT Sans Caption" panose="020B0603020203020204" pitchFamily="34" charset="-52"/>
              </a:rPr>
              <a:t>)</a:t>
            </a:r>
          </a:p>
          <a:p>
            <a:pPr lvl="0"/>
            <a:r>
              <a:rPr lang="en-US" sz="1400" dirty="0">
                <a:latin typeface="PT Sans Caption" panose="020B0603020203020204" pitchFamily="34" charset="-52"/>
              </a:rPr>
              <a:t>FAOJ - </a:t>
            </a:r>
            <a:r>
              <a:rPr lang="en-US" sz="1400" dirty="0" err="1">
                <a:latin typeface="PT Sans Caption" panose="020B0603020203020204" pitchFamily="34" charset="-52"/>
              </a:rPr>
              <a:t>faoliyatni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amalga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oshirish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joyi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Vazifalar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va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vakolatlar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vazifalar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haqida</a:t>
            </a:r>
            <a:r>
              <a:rPr lang="en-US" sz="1400" dirty="0">
                <a:latin typeface="PT Sans Caption" panose="020B0603020203020204" pitchFamily="34" charset="-52"/>
              </a:rPr>
              <a:t> batafsil)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4A16571-0090-4F87-B2DF-8E308C98C4E3}"/>
              </a:ext>
            </a:extLst>
          </p:cNvPr>
          <p:cNvCxnSpPr/>
          <p:nvPr/>
        </p:nvCxnSpPr>
        <p:spPr>
          <a:xfrm>
            <a:off x="5888981" y="2066916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EC0B47-AC8E-48B9-9DFA-C39F6EAFC252}"/>
              </a:ext>
            </a:extLst>
          </p:cNvPr>
          <p:cNvCxnSpPr/>
          <p:nvPr/>
        </p:nvCxnSpPr>
        <p:spPr>
          <a:xfrm>
            <a:off x="5915724" y="3144279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09BB52E7-823F-4E20-B46B-02EE30C27BFC}"/>
              </a:ext>
            </a:extLst>
          </p:cNvPr>
          <p:cNvSpPr/>
          <p:nvPr/>
        </p:nvSpPr>
        <p:spPr>
          <a:xfrm>
            <a:off x="199758" y="445081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PT Sans Caption" panose="020B0603020203020204" pitchFamily="34" charset="-52"/>
              </a:rPr>
              <a:t>4 -</a:t>
            </a:r>
            <a:r>
              <a:rPr lang="en-US" sz="1200" b="1" dirty="0" err="1">
                <a:latin typeface="PT Sans Caption" panose="020B0603020203020204" pitchFamily="34" charset="-52"/>
              </a:rPr>
              <a:t>qadam</a:t>
            </a:r>
            <a:endParaRPr lang="ru-RU" sz="1200" b="1" dirty="0">
              <a:latin typeface="PT Sans Caption" panose="020B0603020203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A4FD1D-3035-460D-8B37-793CA49CA54D}"/>
              </a:ext>
            </a:extLst>
          </p:cNvPr>
          <p:cNvSpPr txBox="1"/>
          <p:nvPr/>
        </p:nvSpPr>
        <p:spPr>
          <a:xfrm>
            <a:off x="1099039" y="4675611"/>
            <a:ext cx="3701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kern="1200" dirty="0" err="1">
                <a:solidFill>
                  <a:srgbClr val="000000"/>
                </a:solidFill>
                <a:effectLst/>
                <a:latin typeface="PT Sans Caption" panose="020B0603020203020204" pitchFamily="34" charset="-52"/>
                <a:ea typeface="+mn-ea"/>
                <a:cs typeface="+mn-cs"/>
              </a:rPr>
              <a:t>Hisob</a:t>
            </a:r>
            <a:r>
              <a:rPr lang="en-US" sz="1600" b="0" kern="1200" dirty="0">
                <a:solidFill>
                  <a:srgbClr val="000000"/>
                </a:solidFill>
                <a:effectLst/>
                <a:latin typeface="PT Sans Caption" panose="020B0603020203020204" pitchFamily="34" charset="-52"/>
                <a:ea typeface="+mn-ea"/>
                <a:cs typeface="+mn-cs"/>
              </a:rPr>
              <a:t> </a:t>
            </a:r>
            <a:r>
              <a:rPr lang="en-US" sz="1600" b="0" kern="1200" dirty="0" err="1">
                <a:solidFill>
                  <a:srgbClr val="000000"/>
                </a:solidFill>
                <a:effectLst/>
                <a:latin typeface="PT Sans Caption" panose="020B0603020203020204" pitchFamily="34" charset="-52"/>
                <a:ea typeface="+mn-ea"/>
                <a:cs typeface="+mn-cs"/>
              </a:rPr>
              <a:t>qaydnomasini</a:t>
            </a:r>
            <a:r>
              <a:rPr lang="en-US" sz="1600" b="0" kern="1200" dirty="0">
                <a:solidFill>
                  <a:srgbClr val="000000"/>
                </a:solidFill>
                <a:effectLst/>
                <a:latin typeface="PT Sans Caption" panose="020B0603020203020204" pitchFamily="34" charset="-52"/>
                <a:ea typeface="+mn-ea"/>
                <a:cs typeface="+mn-cs"/>
              </a:rPr>
              <a:t> </a:t>
            </a:r>
            <a:r>
              <a:rPr lang="en-US" sz="1600" b="0" kern="1200" dirty="0" err="1">
                <a:solidFill>
                  <a:srgbClr val="000000"/>
                </a:solidFill>
                <a:effectLst/>
                <a:latin typeface="PT Sans Caption" panose="020B0603020203020204" pitchFamily="34" charset="-52"/>
                <a:ea typeface="+mn-ea"/>
                <a:cs typeface="+mn-cs"/>
              </a:rPr>
              <a:t>faollashtirish</a:t>
            </a:r>
            <a:endParaRPr lang="ru-RU" sz="1600" dirty="0">
              <a:effectLst/>
            </a:endParaRPr>
          </a:p>
        </p:txBody>
      </p:sp>
      <p:pic>
        <p:nvPicPr>
          <p:cNvPr id="39" name="Graphic 12">
            <a:extLst>
              <a:ext uri="{FF2B5EF4-FFF2-40B4-BE49-F238E27FC236}">
                <a16:creationId xmlns:a16="http://schemas.microsoft.com/office/drawing/2014/main" id="{6A09B755-7B9F-4D66-B596-720B8D8C6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5" y="4616660"/>
            <a:ext cx="609701" cy="661720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C1CC15-FE85-4EC5-AE58-920C9D22CAA1}"/>
              </a:ext>
            </a:extLst>
          </p:cNvPr>
          <p:cNvCxnSpPr/>
          <p:nvPr/>
        </p:nvCxnSpPr>
        <p:spPr>
          <a:xfrm>
            <a:off x="5915724" y="4238887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6E4A3AA-FA3E-49A9-8CA5-8F2E77D72C0D}"/>
              </a:ext>
            </a:extLst>
          </p:cNvPr>
          <p:cNvSpPr txBox="1"/>
          <p:nvPr/>
        </p:nvSpPr>
        <p:spPr>
          <a:xfrm>
            <a:off x="5803589" y="4238887"/>
            <a:ext cx="69302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Qo‘shilgandan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so‘ng</a:t>
            </a:r>
            <a:r>
              <a:rPr lang="en-US" sz="1400" dirty="0"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latin typeface="PT Sans Caption" panose="020B0603020203020204" pitchFamily="34" charset="-52"/>
              </a:rPr>
              <a:t>foydalanuvchiga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faollashtirish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havolasi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yuboriladi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Havola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orqali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o‘tsangiz</a:t>
            </a:r>
            <a:r>
              <a:rPr lang="en-US" sz="1400" dirty="0">
                <a:latin typeface="PT Sans Caption" panose="020B0603020203020204" pitchFamily="34" charset="-52"/>
              </a:rPr>
              <a:t>:</a:t>
            </a:r>
          </a:p>
          <a:p>
            <a:pPr lvl="0"/>
            <a:r>
              <a:rPr lang="en-US" sz="1400" dirty="0">
                <a:latin typeface="PT Sans Caption" panose="020B0603020203020204" pitchFamily="34" charset="-52"/>
              </a:rPr>
              <a:t>Parol </a:t>
            </a:r>
            <a:r>
              <a:rPr lang="en-US" sz="1400" dirty="0" err="1">
                <a:latin typeface="PT Sans Caption" panose="020B0603020203020204" pitchFamily="34" charset="-52"/>
              </a:rPr>
              <a:t>kiritiladi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>
                <a:latin typeface="PT Sans Caption" panose="020B0603020203020204" pitchFamily="34" charset="-52"/>
              </a:rPr>
              <a:t>ERI </a:t>
            </a:r>
            <a:r>
              <a:rPr lang="en-US" sz="1400" dirty="0" err="1">
                <a:latin typeface="PT Sans Caption" panose="020B0603020203020204" pitchFamily="34" charset="-52"/>
              </a:rPr>
              <a:t>sertifikati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imzolanadi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Hisob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faollashtiriladi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holat</a:t>
            </a:r>
            <a:r>
              <a:rPr lang="en-US" sz="1400" dirty="0">
                <a:latin typeface="PT Sans Caption" panose="020B0603020203020204" pitchFamily="34" charset="-52"/>
              </a:rPr>
              <a:t>: "</a:t>
            </a:r>
            <a:r>
              <a:rPr lang="en-US" sz="1400" dirty="0" err="1">
                <a:latin typeface="PT Sans Caption" panose="020B0603020203020204" pitchFamily="34" charset="-52"/>
              </a:rPr>
              <a:t>Faollashtirilgan</a:t>
            </a:r>
            <a:r>
              <a:rPr lang="en-US" sz="1400" dirty="0">
                <a:latin typeface="PT Sans Caption" panose="020B0603020203020204" pitchFamily="34" charset="-52"/>
              </a:rPr>
              <a:t>")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F3B2EB4-D882-443C-8E75-5E15FC02C96D}"/>
              </a:ext>
            </a:extLst>
          </p:cNvPr>
          <p:cNvCxnSpPr/>
          <p:nvPr/>
        </p:nvCxnSpPr>
        <p:spPr>
          <a:xfrm>
            <a:off x="5915723" y="5616389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4DBE833-B5AD-4C41-86C5-E1756D49A346}"/>
              </a:ext>
            </a:extLst>
          </p:cNvPr>
          <p:cNvSpPr/>
          <p:nvPr/>
        </p:nvSpPr>
        <p:spPr>
          <a:xfrm>
            <a:off x="8738135" y="3866790"/>
            <a:ext cx="3134932" cy="19206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4154F3B-6CBC-4E83-B94A-962787DBA183}"/>
              </a:ext>
            </a:extLst>
          </p:cNvPr>
          <p:cNvSpPr/>
          <p:nvPr/>
        </p:nvSpPr>
        <p:spPr>
          <a:xfrm>
            <a:off x="5127063" y="2910055"/>
            <a:ext cx="2549822" cy="23438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8B189FC-C648-48AD-9249-27C77657973B}"/>
              </a:ext>
            </a:extLst>
          </p:cNvPr>
          <p:cNvSpPr/>
          <p:nvPr/>
        </p:nvSpPr>
        <p:spPr>
          <a:xfrm>
            <a:off x="950014" y="2431099"/>
            <a:ext cx="2681707" cy="17936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pic>
        <p:nvPicPr>
          <p:cNvPr id="20" name="Picture 173">
            <a:extLst>
              <a:ext uri="{FF2B5EF4-FFF2-40B4-BE49-F238E27FC236}">
                <a16:creationId xmlns:a16="http://schemas.microsoft.com/office/drawing/2014/main" id="{682CB96F-9AB1-474C-876F-3C548341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D2DB38C-948C-48F7-B544-AF8C9EAEFE06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PT Sans Caption" panose="020B0603020203020204" pitchFamily="34" charset="-52"/>
              </a:rPr>
              <a:t>MMRda</a:t>
            </a:r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 KARTOCHKALARNI YARATISH</a:t>
            </a:r>
            <a:endParaRPr lang="ru-RU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0866AC-C3F8-4147-9987-147AC68E41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FDA73-3446-431C-9C16-4D359B41160F}"/>
              </a:ext>
            </a:extLst>
          </p:cNvPr>
          <p:cNvSpPr txBox="1"/>
          <p:nvPr/>
        </p:nvSpPr>
        <p:spPr>
          <a:xfrm>
            <a:off x="5098126" y="1556415"/>
            <a:ext cx="2859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latin typeface="PT Sans Caption" panose="020B0603020203020204" pitchFamily="34" charset="-52"/>
              </a:rPr>
              <a:t>Majburiy</a:t>
            </a:r>
            <a:r>
              <a:rPr lang="en-US" sz="2000" b="1" dirty="0">
                <a:latin typeface="PT Sans Caption" panose="020B0603020203020204" pitchFamily="34" charset="-52"/>
              </a:rPr>
              <a:t> </a:t>
            </a:r>
            <a:r>
              <a:rPr lang="en-US" sz="2000" b="1" dirty="0" err="1">
                <a:latin typeface="PT Sans Caption" panose="020B0603020203020204" pitchFamily="34" charset="-52"/>
              </a:rPr>
              <a:t>maydonlar</a:t>
            </a:r>
            <a:endParaRPr lang="ru-RU" sz="2000" b="1" dirty="0">
              <a:latin typeface="PT Sans Caption" panose="020B0603020203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BB0ED-6F84-4AB7-AE40-F6DF4DD60898}"/>
              </a:ext>
            </a:extLst>
          </p:cNvPr>
          <p:cNvSpPr txBox="1"/>
          <p:nvPr/>
        </p:nvSpPr>
        <p:spPr>
          <a:xfrm>
            <a:off x="9162177" y="2069188"/>
            <a:ext cx="2859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latin typeface="PT Sans Caption" panose="020B0603020203020204" pitchFamily="34" charset="-52"/>
              </a:rPr>
              <a:t>Rasmlar</a:t>
            </a:r>
            <a:r>
              <a:rPr lang="en-US" sz="2000" b="1" dirty="0">
                <a:latin typeface="PT Sans Caption" panose="020B0603020203020204" pitchFamily="34" charset="-52"/>
              </a:rPr>
              <a:t> </a:t>
            </a:r>
            <a:r>
              <a:rPr lang="en-US" sz="2000" b="1" dirty="0" err="1">
                <a:latin typeface="PT Sans Caption" panose="020B0603020203020204" pitchFamily="34" charset="-52"/>
              </a:rPr>
              <a:t>va</a:t>
            </a:r>
            <a:r>
              <a:rPr lang="en-US" sz="2000" b="1" dirty="0">
                <a:latin typeface="PT Sans Caption" panose="020B0603020203020204" pitchFamily="34" charset="-52"/>
              </a:rPr>
              <a:t> </a:t>
            </a:r>
            <a:r>
              <a:rPr lang="en-US" sz="2000" b="1" dirty="0" err="1">
                <a:latin typeface="PT Sans Caption" panose="020B0603020203020204" pitchFamily="34" charset="-52"/>
              </a:rPr>
              <a:t>moderatsiya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E212F-E9EE-40CB-B06F-99D7E4F89DA6}"/>
              </a:ext>
            </a:extLst>
          </p:cNvPr>
          <p:cNvSpPr txBox="1"/>
          <p:nvPr/>
        </p:nvSpPr>
        <p:spPr>
          <a:xfrm>
            <a:off x="995567" y="2437841"/>
            <a:ext cx="25498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PT Sans Caption" panose="020B0603020203020204" pitchFamily="34" charset="-52"/>
                <a:hlinkClick r:id="rId4"/>
              </a:rPr>
              <a:t>https://xtrace.aslbelgisi.uz/products/published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saytiga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kiring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Sahifaga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o‘tish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Mahsulot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tavsifi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Mahsulot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yaratish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tugmasini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bosish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Ma’lumotlarni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to‘ldirish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0184DF-918D-4058-8E77-70ABB28CE474}"/>
              </a:ext>
            </a:extLst>
          </p:cNvPr>
          <p:cNvSpPr txBox="1"/>
          <p:nvPr/>
        </p:nvSpPr>
        <p:spPr>
          <a:xfrm>
            <a:off x="5371893" y="3063639"/>
            <a:ext cx="220158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Identifikatsiya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Tasniflash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Qadoq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Da’vo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qiluvchi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tashkilot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Xususiyatlari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Ishlab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chiqaruvchi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D2EB0-DF40-43E1-A2D0-E1742C625F5D}"/>
              </a:ext>
            </a:extLst>
          </p:cNvPr>
          <p:cNvSpPr txBox="1"/>
          <p:nvPr/>
        </p:nvSpPr>
        <p:spPr>
          <a:xfrm>
            <a:off x="8783341" y="3971580"/>
            <a:ext cx="31349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PT Sans Caption" panose="020B0603020203020204" pitchFamily="34" charset="-52"/>
              </a:rPr>
              <a:t>3 ta </a:t>
            </a:r>
            <a:r>
              <a:rPr lang="en-US" sz="1400" dirty="0" err="1">
                <a:latin typeface="PT Sans Caption" panose="020B0603020203020204" pitchFamily="34" charset="-52"/>
              </a:rPr>
              <a:t>surat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yuklash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turli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rakurslarda</a:t>
            </a:r>
            <a:r>
              <a:rPr lang="en-US" sz="1400" dirty="0">
                <a:latin typeface="PT Sans Caption" panose="020B0603020203020204" pitchFamily="34" charset="-52"/>
              </a:rPr>
              <a:t>)</a:t>
            </a: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Qoralama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nusxani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saqlash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Qoralamalar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sahifasiga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kirish</a:t>
            </a:r>
            <a:r>
              <a:rPr lang="en-US" sz="1400" dirty="0"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latin typeface="PT Sans Caption" panose="020B0603020203020204" pitchFamily="34" charset="-52"/>
              </a:rPr>
              <a:t>GTIN’ni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bosish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>
                <a:latin typeface="PT Sans Caption" panose="020B0603020203020204" pitchFamily="34" charset="-52"/>
              </a:rPr>
              <a:t>ERI </a:t>
            </a:r>
            <a:r>
              <a:rPr lang="en-US" sz="1400" dirty="0" err="1">
                <a:latin typeface="PT Sans Caption" panose="020B0603020203020204" pitchFamily="34" charset="-52"/>
              </a:rPr>
              <a:t>yordamida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imzolash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Mahsulot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kartochkasi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moderatsiyaga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yuboriladi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pic>
        <p:nvPicPr>
          <p:cNvPr id="25" name="Graphic 12">
            <a:extLst>
              <a:ext uri="{FF2B5EF4-FFF2-40B4-BE49-F238E27FC236}">
                <a16:creationId xmlns:a16="http://schemas.microsoft.com/office/drawing/2014/main" id="{A6C1DA8A-8E01-4445-B031-0083CB01C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035077" y="1499656"/>
            <a:ext cx="609701" cy="661720"/>
          </a:xfrm>
          <a:prstGeom prst="rect">
            <a:avLst/>
          </a:prstGeom>
        </p:spPr>
      </p:pic>
      <p:pic>
        <p:nvPicPr>
          <p:cNvPr id="27" name="Graphic 12">
            <a:extLst>
              <a:ext uri="{FF2B5EF4-FFF2-40B4-BE49-F238E27FC236}">
                <a16:creationId xmlns:a16="http://schemas.microsoft.com/office/drawing/2014/main" id="{022B3472-7EAF-479C-B29A-8471E4494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097124" y="2106981"/>
            <a:ext cx="609701" cy="661720"/>
          </a:xfrm>
          <a:prstGeom prst="rect">
            <a:avLst/>
          </a:prstGeom>
        </p:spPr>
      </p:pic>
      <p:pic>
        <p:nvPicPr>
          <p:cNvPr id="28" name="Graphic 12">
            <a:extLst>
              <a:ext uri="{FF2B5EF4-FFF2-40B4-BE49-F238E27FC236}">
                <a16:creationId xmlns:a16="http://schemas.microsoft.com/office/drawing/2014/main" id="{F38E81F5-95A6-43E0-8BF1-3AEF347AC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032207" y="2896818"/>
            <a:ext cx="609701" cy="661720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D087AE71-C0F8-404B-8B99-BB140322E9D0}"/>
              </a:ext>
            </a:extLst>
          </p:cNvPr>
          <p:cNvSpPr/>
          <p:nvPr/>
        </p:nvSpPr>
        <p:spPr>
          <a:xfrm>
            <a:off x="601304" y="751787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PT Sans Caption" panose="020B0603020203020204" pitchFamily="34" charset="-52"/>
              </a:rPr>
              <a:t> 1</a:t>
            </a:r>
            <a:r>
              <a:rPr lang="en-US" sz="1200" b="1" dirty="0">
                <a:latin typeface="PT Sans Caption" panose="020B0603020203020204" pitchFamily="34" charset="-52"/>
              </a:rPr>
              <a:t>-</a:t>
            </a:r>
            <a:r>
              <a:rPr lang="en-US" sz="1200" b="1" dirty="0" err="1">
                <a:latin typeface="PT Sans Caption" panose="020B0603020203020204" pitchFamily="34" charset="-52"/>
              </a:rPr>
              <a:t>qadam</a:t>
            </a:r>
            <a:endParaRPr lang="ru-RU" sz="1200" b="1" dirty="0">
              <a:latin typeface="PT Sans Caption" panose="020B0603020203020204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AFADB4-3C7A-41D6-9048-4083A8FE637B}"/>
              </a:ext>
            </a:extLst>
          </p:cNvPr>
          <p:cNvSpPr txBox="1"/>
          <p:nvPr/>
        </p:nvSpPr>
        <p:spPr>
          <a:xfrm>
            <a:off x="1479572" y="914439"/>
            <a:ext cx="3618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latin typeface="PT Sans Caption" panose="020B0603020203020204" pitchFamily="34" charset="-52"/>
              </a:rPr>
              <a:t>Qo‘shish</a:t>
            </a:r>
            <a:r>
              <a:rPr lang="en-US" sz="2000" b="1" dirty="0">
                <a:latin typeface="PT Sans Caption" panose="020B0603020203020204" pitchFamily="34" charset="-52"/>
              </a:rPr>
              <a:t> (</a:t>
            </a:r>
            <a:r>
              <a:rPr lang="en-US" sz="2000" b="1" dirty="0" err="1">
                <a:latin typeface="PT Sans Caption" panose="020B0603020203020204" pitchFamily="34" charset="-52"/>
              </a:rPr>
              <a:t>yaratish</a:t>
            </a:r>
            <a:r>
              <a:rPr lang="en-US" sz="2000" b="1" dirty="0">
                <a:latin typeface="PT Sans Caption" panose="020B0603020203020204" pitchFamily="34" charset="-52"/>
              </a:rPr>
              <a:t>)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3CD9D0D-61A2-4D20-B038-F32F960F69B1}"/>
              </a:ext>
            </a:extLst>
          </p:cNvPr>
          <p:cNvSpPr/>
          <p:nvPr/>
        </p:nvSpPr>
        <p:spPr>
          <a:xfrm>
            <a:off x="4219858" y="1333132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T Sans Caption" panose="020B0603020203020204" pitchFamily="34" charset="-52"/>
              </a:rPr>
              <a:t>2-qadam</a:t>
            </a:r>
            <a:endParaRPr lang="ru-RU" sz="1400" b="1" dirty="0">
              <a:latin typeface="PT Sans Caption" panose="020B0603020203020204" pitchFamily="34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2D23191-87DA-4D08-8E35-7080BC6EE8DD}"/>
              </a:ext>
            </a:extLst>
          </p:cNvPr>
          <p:cNvSpPr/>
          <p:nvPr/>
        </p:nvSpPr>
        <p:spPr>
          <a:xfrm>
            <a:off x="8319268" y="183051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T Sans Caption" panose="020B0603020203020204" pitchFamily="34" charset="-52"/>
              </a:rPr>
              <a:t>3-qadam</a:t>
            </a:r>
            <a:endParaRPr lang="ru-RU" sz="1400" b="1" dirty="0">
              <a:latin typeface="PT Sans Caption" panose="020B0603020203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4E78F-3A16-4151-B4A8-AD6429B8359C}"/>
              </a:ext>
            </a:extLst>
          </p:cNvPr>
          <p:cNvSpPr txBox="1"/>
          <p:nvPr/>
        </p:nvSpPr>
        <p:spPr>
          <a:xfrm>
            <a:off x="318933" y="4626830"/>
            <a:ext cx="433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PT Sans Caption" panose="020B0603020203020204" pitchFamily="34" charset="-52"/>
              </a:rPr>
              <a:t>*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Guruhli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qadoqlash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uchun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markirovka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kodlariga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buyurtma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berish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uchun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tizimga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guruhli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qadoqlash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uchun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tovar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kartochkasini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blok</a:t>
            </a:r>
            <a:r>
              <a:rPr lang="en-US" sz="1400" dirty="0"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latin typeface="PT Sans Caption" panose="020B0603020203020204" pitchFamily="34" charset="-52"/>
              </a:rPr>
              <a:t>quti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va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boshqalar</a:t>
            </a:r>
            <a:r>
              <a:rPr lang="en-US" sz="1400" dirty="0">
                <a:latin typeface="PT Sans Caption" panose="020B0603020203020204" pitchFamily="34" charset="-52"/>
              </a:rPr>
              <a:t>) </a:t>
            </a:r>
            <a:r>
              <a:rPr lang="en-US" sz="1400" dirty="0" err="1">
                <a:latin typeface="PT Sans Caption" panose="020B0603020203020204" pitchFamily="34" charset="-52"/>
              </a:rPr>
              <a:t>qo‘shish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kerak</a:t>
            </a:r>
            <a:r>
              <a:rPr lang="en-US" sz="1400" dirty="0">
                <a:latin typeface="PT Sans Caption" panose="020B0603020203020204" pitchFamily="34" charset="-52"/>
              </a:rPr>
              <a:t>.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285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3">
            <a:extLst>
              <a:ext uri="{FF2B5EF4-FFF2-40B4-BE49-F238E27FC236}">
                <a16:creationId xmlns:a16="http://schemas.microsoft.com/office/drawing/2014/main" id="{4D864BFC-6691-4308-B08E-D5F8BFB6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C7B022-0C0F-472D-AEE5-7D69603F54EC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ISTE’MOL VA GURUH QADOQLARI UCHUN MARKIROVKA KODLARIGA BUYURTMA BERISH</a:t>
            </a:r>
            <a:endParaRPr lang="ru-RU" sz="1400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635B8-A645-4950-B2F7-B726C58751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8790D-6522-4FBE-8433-32F8D4E22F2D}"/>
              </a:ext>
            </a:extLst>
          </p:cNvPr>
          <p:cNvSpPr txBox="1"/>
          <p:nvPr/>
        </p:nvSpPr>
        <p:spPr>
          <a:xfrm>
            <a:off x="4509757" y="750904"/>
            <a:ext cx="354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Kerakli</a:t>
            </a:r>
            <a:r>
              <a:rPr lang="en-US" sz="20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rollar</a:t>
            </a:r>
            <a:r>
              <a:rPr lang="en-US" sz="20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F3590-F463-40D1-8935-DC1205B80788}"/>
              </a:ext>
            </a:extLst>
          </p:cNvPr>
          <p:cNvSpPr txBox="1"/>
          <p:nvPr/>
        </p:nvSpPr>
        <p:spPr>
          <a:xfrm>
            <a:off x="304511" y="1222597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latin typeface="PT Sans Caption" panose="020B0603020203020204" pitchFamily="34" charset="-52"/>
              </a:rPr>
              <a:t>O‘z</a:t>
            </a:r>
            <a:r>
              <a:rPr lang="en-US" sz="1400" b="1" dirty="0"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latin typeface="PT Sans Caption" panose="020B0603020203020204" pitchFamily="34" charset="-52"/>
              </a:rPr>
              <a:t>buyurtmangiz</a:t>
            </a:r>
            <a:r>
              <a:rPr lang="en-US" sz="1400" b="1" dirty="0">
                <a:latin typeface="PT Sans Caption" panose="020B0603020203020204" pitchFamily="34" charset="-52"/>
              </a:rPr>
              <a:t> ▸ </a:t>
            </a: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O‘z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buyurtmalaringizni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ko‘rish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va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ular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bilan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ishlash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FB56E-6C1B-41D4-9BB4-BBB0321C4397}"/>
              </a:ext>
            </a:extLst>
          </p:cNvPr>
          <p:cNvSpPr txBox="1"/>
          <p:nvPr/>
        </p:nvSpPr>
        <p:spPr>
          <a:xfrm>
            <a:off x="5551878" y="1223916"/>
            <a:ext cx="644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⚠️ 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"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Kodlarga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buyurtma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berish"ga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kirish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uchun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"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Markirovka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kodlari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emitenti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"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roli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mavjud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bo‘lishi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kerak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.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5B789-7640-4288-8CED-6C63EB73030B}"/>
              </a:ext>
            </a:extLst>
          </p:cNvPr>
          <p:cNvSpPr txBox="1"/>
          <p:nvPr/>
        </p:nvSpPr>
        <p:spPr>
          <a:xfrm>
            <a:off x="219078" y="2756676"/>
            <a:ext cx="64491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            </a:t>
            </a:r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BUYURTMANI YARATISH</a:t>
            </a:r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  <a:b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endParaRPr lang="en-US" sz="1400" b="1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  <a:p>
            <a:pPr lvl="0"/>
            <a:endParaRPr lang="ru-RU" sz="1400" b="1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Majburiy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maydonlarni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to‘ldirish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</a:p>
          <a:p>
            <a:pPr lvl="0"/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Qo‘shimcha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maydonlarni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to‘ldirish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(agar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kerak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bo‘lsa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)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4435B43-5D54-4BDF-BC80-3323539EE3D7}"/>
              </a:ext>
            </a:extLst>
          </p:cNvPr>
          <p:cNvSpPr/>
          <p:nvPr/>
        </p:nvSpPr>
        <p:spPr>
          <a:xfrm>
            <a:off x="171093" y="2640877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A6745C-2F2A-4A95-8F56-F52FA13919EB}"/>
              </a:ext>
            </a:extLst>
          </p:cNvPr>
          <p:cNvSpPr txBox="1"/>
          <p:nvPr/>
        </p:nvSpPr>
        <p:spPr>
          <a:xfrm>
            <a:off x="362097" y="2742712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371174-B9F0-4B70-A2BE-3584D630FF9E}"/>
              </a:ext>
            </a:extLst>
          </p:cNvPr>
          <p:cNvSpPr txBox="1"/>
          <p:nvPr/>
        </p:nvSpPr>
        <p:spPr>
          <a:xfrm>
            <a:off x="858711" y="4306558"/>
            <a:ext cx="6449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BUYURTMANI TASDIQLASH</a:t>
            </a:r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B73B8D2-AF3D-4EC6-BAC1-318540D60711}"/>
              </a:ext>
            </a:extLst>
          </p:cNvPr>
          <p:cNvSpPr/>
          <p:nvPr/>
        </p:nvSpPr>
        <p:spPr>
          <a:xfrm>
            <a:off x="184413" y="4172523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1923D6-72BD-4487-8476-4712509D3D04}"/>
              </a:ext>
            </a:extLst>
          </p:cNvPr>
          <p:cNvSpPr txBox="1"/>
          <p:nvPr/>
        </p:nvSpPr>
        <p:spPr>
          <a:xfrm>
            <a:off x="370378" y="4306558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49275-CB70-4F82-B02D-9A832EED140F}"/>
              </a:ext>
            </a:extLst>
          </p:cNvPr>
          <p:cNvSpPr txBox="1"/>
          <p:nvPr/>
        </p:nvSpPr>
        <p:spPr>
          <a:xfrm>
            <a:off x="190966" y="4866206"/>
            <a:ext cx="644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PT Sans Caption" panose="020B0603020203020204" pitchFamily="34" charset="-52"/>
              </a:rPr>
              <a:t>ERI (</a:t>
            </a:r>
            <a:r>
              <a:rPr lang="en-US" sz="1400" dirty="0" err="1">
                <a:latin typeface="PT Sans Caption" panose="020B0603020203020204" pitchFamily="34" charset="-52"/>
              </a:rPr>
              <a:t>elektron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raqamli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imzo</a:t>
            </a:r>
            <a:r>
              <a:rPr lang="en-US" sz="1400" dirty="0">
                <a:latin typeface="PT Sans Caption" panose="020B0603020203020204" pitchFamily="34" charset="-52"/>
              </a:rPr>
              <a:t>) dan </a:t>
            </a:r>
            <a:r>
              <a:rPr lang="en-US" sz="1400" dirty="0" err="1">
                <a:latin typeface="PT Sans Caption" panose="020B0603020203020204" pitchFamily="34" charset="-52"/>
              </a:rPr>
              <a:t>foydalaniladi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Buyurtma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barcha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maydonlar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to‘ldirilgandan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so‘ng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shakllantiriladi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544D9E-1420-4DC0-9A1A-F3F4CE188ACA}"/>
              </a:ext>
            </a:extLst>
          </p:cNvPr>
          <p:cNvSpPr txBox="1"/>
          <p:nvPr/>
        </p:nvSpPr>
        <p:spPr>
          <a:xfrm>
            <a:off x="7128364" y="2850716"/>
            <a:ext cx="4872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KODLARNI YUKLASH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BBDF279-8AB1-4387-ABAB-9840F3037256}"/>
              </a:ext>
            </a:extLst>
          </p:cNvPr>
          <p:cNvSpPr/>
          <p:nvPr/>
        </p:nvSpPr>
        <p:spPr>
          <a:xfrm>
            <a:off x="6454066" y="2726547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8E202E-F900-496C-A6A7-E99A56A6C232}"/>
              </a:ext>
            </a:extLst>
          </p:cNvPr>
          <p:cNvSpPr txBox="1"/>
          <p:nvPr/>
        </p:nvSpPr>
        <p:spPr>
          <a:xfrm>
            <a:off x="6641002" y="2837570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87415C-3CBD-408E-8203-CDE40DDFBE99}"/>
              </a:ext>
            </a:extLst>
          </p:cNvPr>
          <p:cNvSpPr txBox="1"/>
          <p:nvPr/>
        </p:nvSpPr>
        <p:spPr>
          <a:xfrm>
            <a:off x="6478501" y="3377691"/>
            <a:ext cx="64491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Buyurtma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tasdiqlangach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uni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yuklab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olish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mumkin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</a:p>
          <a:p>
            <a:pPr lvl="0"/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CSV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- 30 000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tagacha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kod</a:t>
            </a:r>
            <a:endParaRPr lang="en-US" sz="1400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  <a:p>
            <a:pPr lvl="0"/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PDF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- 500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tagacha</a:t>
            </a:r>
            <a:r>
              <a:rPr lang="en-U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kod</a:t>
            </a:r>
            <a:endParaRPr lang="ru-RU" sz="1400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0338EBA-194A-4C13-A6E8-2DC87C669364}"/>
              </a:ext>
            </a:extLst>
          </p:cNvPr>
          <p:cNvSpPr/>
          <p:nvPr/>
        </p:nvSpPr>
        <p:spPr>
          <a:xfrm>
            <a:off x="6454066" y="4163190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689648-6648-4282-89D4-F11BABF65C0C}"/>
              </a:ext>
            </a:extLst>
          </p:cNvPr>
          <p:cNvSpPr txBox="1"/>
          <p:nvPr/>
        </p:nvSpPr>
        <p:spPr>
          <a:xfrm>
            <a:off x="6632972" y="4276429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C82FF1-725E-435C-941C-4B12A15ADC0E}"/>
              </a:ext>
            </a:extLst>
          </p:cNvPr>
          <p:cNvSpPr txBox="1"/>
          <p:nvPr/>
        </p:nvSpPr>
        <p:spPr>
          <a:xfrm>
            <a:off x="7128364" y="4333238"/>
            <a:ext cx="645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BUYURTMA VA OPERATSIYALARNI KO’RISH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C0AC9-3308-4460-86FA-07BE4C6C6AFE}"/>
              </a:ext>
            </a:extLst>
          </p:cNvPr>
          <p:cNvSpPr txBox="1"/>
          <p:nvPr/>
        </p:nvSpPr>
        <p:spPr>
          <a:xfrm>
            <a:off x="6507736" y="4904869"/>
            <a:ext cx="6800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”Kodlar bilan amallar” </a:t>
            </a:r>
            <a:r>
              <a:rPr lang="sv-SE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bo‘limi:</a:t>
            </a:r>
            <a:endParaRPr lang="ru-RU" sz="1400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01353-87F7-40C6-A2A4-DBA3DD3AC70F}"/>
              </a:ext>
            </a:extLst>
          </p:cNvPr>
          <p:cNvSpPr txBox="1"/>
          <p:nvPr/>
        </p:nvSpPr>
        <p:spPr>
          <a:xfrm>
            <a:off x="6507735" y="5180014"/>
            <a:ext cx="6800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PT Sans Caption" panose="020B0603020203020204" pitchFamily="34" charset="-52"/>
              </a:rPr>
              <a:t>Barcha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amallarni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qayd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qilish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hosil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qilish</a:t>
            </a:r>
            <a:r>
              <a:rPr lang="en-US" sz="1400" dirty="0"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latin typeface="PT Sans Caption" panose="020B0603020203020204" pitchFamily="34" charset="-52"/>
              </a:rPr>
              <a:t>yuklab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olish</a:t>
            </a:r>
            <a:r>
              <a:rPr lang="en-US" sz="1400" dirty="0">
                <a:latin typeface="PT Sans Caption" panose="020B0603020203020204" pitchFamily="34" charset="-52"/>
              </a:rPr>
              <a:t>, </a:t>
            </a:r>
            <a:r>
              <a:rPr lang="en-US" sz="1400" dirty="0" err="1">
                <a:latin typeface="PT Sans Caption" panose="020B0603020203020204" pitchFamily="34" charset="-52"/>
              </a:rPr>
              <a:t>holat</a:t>
            </a:r>
            <a:r>
              <a:rPr lang="en-US" sz="1400" dirty="0">
                <a:latin typeface="PT Sans Caption" panose="020B0603020203020204" pitchFamily="34" charset="-52"/>
              </a:rPr>
              <a:t>)</a:t>
            </a:r>
          </a:p>
          <a:p>
            <a:pPr lvl="0"/>
            <a:r>
              <a:rPr lang="en-US" sz="1400" b="1" dirty="0">
                <a:latin typeface="PT Sans Caption" panose="020B0603020203020204" pitchFamily="34" charset="-52"/>
              </a:rPr>
              <a:t>JSON </a:t>
            </a:r>
            <a:r>
              <a:rPr lang="en-US" sz="1400" b="1" dirty="0" err="1">
                <a:latin typeface="PT Sans Caption" panose="020B0603020203020204" pitchFamily="34" charset="-52"/>
              </a:rPr>
              <a:t>buyurtma</a:t>
            </a:r>
            <a:r>
              <a:rPr lang="en-US" sz="1400" b="1" dirty="0">
                <a:latin typeface="PT Sans Caption" panose="020B0603020203020204" pitchFamily="34" charset="-52"/>
              </a:rPr>
              <a:t> </a:t>
            </a:r>
            <a:r>
              <a:rPr lang="en-US" sz="1400" b="1" dirty="0" err="1">
                <a:latin typeface="PT Sans Caption" panose="020B0603020203020204" pitchFamily="34" charset="-52"/>
              </a:rPr>
              <a:t>faylini</a:t>
            </a:r>
            <a:r>
              <a:rPr lang="en-US" sz="1400" b="1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yuklab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olish</a:t>
            </a:r>
            <a:r>
              <a:rPr lang="en-US" sz="1400" dirty="0">
                <a:latin typeface="PT Sans Caption" panose="020B0603020203020204" pitchFamily="34" charset="-52"/>
              </a:rPr>
              <a:t> </a:t>
            </a:r>
            <a:r>
              <a:rPr lang="en-US" sz="1400" dirty="0" err="1">
                <a:latin typeface="PT Sans Caption" panose="020B0603020203020204" pitchFamily="34" charset="-52"/>
              </a:rPr>
              <a:t>imkoniyati</a:t>
            </a:r>
            <a:r>
              <a:rPr lang="en-US" sz="1400" dirty="0">
                <a:latin typeface="PT Sans Caption" panose="020B0603020203020204" pitchFamily="34" charset="-52"/>
              </a:rPr>
              <a:t> (</a:t>
            </a:r>
            <a:r>
              <a:rPr lang="en-US" sz="1400" dirty="0" err="1">
                <a:latin typeface="PT Sans Caption" panose="020B0603020203020204" pitchFamily="34" charset="-52"/>
              </a:rPr>
              <a:t>kodsiz</a:t>
            </a:r>
            <a:r>
              <a:rPr lang="en-US" sz="1400" dirty="0">
                <a:latin typeface="PT Sans Caption" panose="020B0603020203020204" pitchFamily="34" charset="-52"/>
              </a:rPr>
              <a:t>)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B09566-7841-4EDD-91BB-6934F3C3F10F}"/>
              </a:ext>
            </a:extLst>
          </p:cNvPr>
          <p:cNvSpPr txBox="1"/>
          <p:nvPr/>
        </p:nvSpPr>
        <p:spPr>
          <a:xfrm>
            <a:off x="191893" y="6006231"/>
            <a:ext cx="6827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To‘liq yo‘riqnoma saytida mavjud</a:t>
            </a: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  <a:b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👉</a:t>
            </a:r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help.crpt-turon.uz</a:t>
            </a:r>
            <a:endParaRPr lang="ru-RU" sz="1400" b="1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9339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A19F03-93EC-48C8-9889-0AF537E48D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6127B04-FB33-4654-A2C6-95919EEA2F06}"/>
              </a:ext>
            </a:extLst>
          </p:cNvPr>
          <p:cNvSpPr/>
          <p:nvPr/>
        </p:nvSpPr>
        <p:spPr>
          <a:xfrm>
            <a:off x="921655" y="161478"/>
            <a:ext cx="9446317" cy="443064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QO’LLASH</a:t>
            </a:r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HISOBOTI</a:t>
            </a:r>
            <a:endParaRPr lang="ru-RU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CBAAC-23E4-4562-BB43-DE16036C8DED}"/>
              </a:ext>
            </a:extLst>
          </p:cNvPr>
          <p:cNvSpPr txBox="1"/>
          <p:nvPr/>
        </p:nvSpPr>
        <p:spPr>
          <a:xfrm>
            <a:off x="1635123" y="1117541"/>
            <a:ext cx="4009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PT Sans Caption" panose="020B0603020203020204" pitchFamily="34" charset="-52"/>
              </a:rPr>
              <a:t>"</a:t>
            </a:r>
            <a:r>
              <a:rPr lang="en-US" sz="1600" b="1" dirty="0" err="1">
                <a:latin typeface="PT Sans Caption" panose="020B0603020203020204" pitchFamily="34" charset="-52"/>
              </a:rPr>
              <a:t>Kodlar</a:t>
            </a:r>
            <a:r>
              <a:rPr lang="en-US" sz="1600" b="1" dirty="0">
                <a:latin typeface="PT Sans Caption" panose="020B0603020203020204" pitchFamily="34" charset="-52"/>
              </a:rPr>
              <a:t> </a:t>
            </a:r>
            <a:r>
              <a:rPr lang="en-US" sz="1600" b="1" dirty="0" err="1">
                <a:latin typeface="PT Sans Caption" panose="020B0603020203020204" pitchFamily="34" charset="-52"/>
              </a:rPr>
              <a:t>bilan</a:t>
            </a:r>
            <a:r>
              <a:rPr lang="en-US" sz="1600" b="1" dirty="0">
                <a:latin typeface="PT Sans Caption" panose="020B0603020203020204" pitchFamily="34" charset="-52"/>
              </a:rPr>
              <a:t> </a:t>
            </a:r>
            <a:r>
              <a:rPr lang="en-US" sz="1600" b="1" dirty="0" err="1">
                <a:latin typeface="PT Sans Caption" panose="020B0603020203020204" pitchFamily="34" charset="-52"/>
              </a:rPr>
              <a:t>operatsiyalar</a:t>
            </a:r>
            <a:r>
              <a:rPr lang="en-US" sz="1600" b="1" dirty="0">
                <a:latin typeface="PT Sans Caption" panose="020B0603020203020204" pitchFamily="34" charset="-52"/>
              </a:rPr>
              <a:t>" → "</a:t>
            </a:r>
            <a:r>
              <a:rPr lang="en-US" sz="1600" b="1" dirty="0" err="1">
                <a:latin typeface="PT Sans Caption" panose="020B0603020203020204" pitchFamily="34" charset="-52"/>
              </a:rPr>
              <a:t>Shaxsiy</a:t>
            </a:r>
            <a:r>
              <a:rPr lang="en-US" sz="1600" b="1" dirty="0">
                <a:latin typeface="PT Sans Caption" panose="020B0603020203020204" pitchFamily="34" charset="-52"/>
              </a:rPr>
              <a:t> </a:t>
            </a:r>
            <a:r>
              <a:rPr lang="en-US" sz="1600" b="1" dirty="0" err="1">
                <a:latin typeface="PT Sans Caption" panose="020B0603020203020204" pitchFamily="34" charset="-52"/>
              </a:rPr>
              <a:t>operatsiyalar</a:t>
            </a:r>
            <a:r>
              <a:rPr lang="en-US" sz="1600" b="1" dirty="0">
                <a:latin typeface="PT Sans Caption" panose="020B0603020203020204" pitchFamily="34" charset="-52"/>
              </a:rPr>
              <a:t>" </a:t>
            </a:r>
            <a:r>
              <a:rPr lang="en-US" sz="1600" dirty="0" err="1">
                <a:latin typeface="PT Sans Caption" panose="020B0603020203020204" pitchFamily="34" charset="-52"/>
              </a:rPr>
              <a:t>bo‘limiga</a:t>
            </a:r>
            <a:r>
              <a:rPr lang="en-US" sz="1600" dirty="0">
                <a:latin typeface="PT Sans Caption" panose="020B0603020203020204" pitchFamily="34" charset="-52"/>
              </a:rPr>
              <a:t> </a:t>
            </a:r>
            <a:r>
              <a:rPr lang="en-US" sz="1600" dirty="0" err="1">
                <a:latin typeface="PT Sans Caption" panose="020B0603020203020204" pitchFamily="34" charset="-52"/>
              </a:rPr>
              <a:t>o‘ting</a:t>
            </a:r>
            <a:r>
              <a:rPr lang="en-US" sz="1600" dirty="0">
                <a:latin typeface="PT Sans Caption" panose="020B0603020203020204" pitchFamily="34" charset="-52"/>
              </a:rPr>
              <a:t>.</a:t>
            </a:r>
            <a:endParaRPr lang="ru-RU" sz="1600" dirty="0">
              <a:latin typeface="PT Sans Caption" panose="020B0603020203020204" pitchFamily="34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CBA472E-B23A-4602-B2D1-BEEFCE6EE9AB}"/>
              </a:ext>
            </a:extLst>
          </p:cNvPr>
          <p:cNvSpPr/>
          <p:nvPr/>
        </p:nvSpPr>
        <p:spPr>
          <a:xfrm>
            <a:off x="522661" y="965665"/>
            <a:ext cx="900260" cy="9122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B790E-C631-4FDC-8598-01D0D82B7BF6}"/>
              </a:ext>
            </a:extLst>
          </p:cNvPr>
          <p:cNvSpPr txBox="1"/>
          <p:nvPr/>
        </p:nvSpPr>
        <p:spPr>
          <a:xfrm>
            <a:off x="790438" y="1190964"/>
            <a:ext cx="52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5E727-B9D2-45E2-B4BE-E06626B25D57}"/>
              </a:ext>
            </a:extLst>
          </p:cNvPr>
          <p:cNvSpPr txBox="1"/>
          <p:nvPr/>
        </p:nvSpPr>
        <p:spPr>
          <a:xfrm>
            <a:off x="7463616" y="1140601"/>
            <a:ext cx="466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PT Sans Caption" panose="020B0603020203020204" pitchFamily="34" charset="-52"/>
              </a:rPr>
              <a:t>"</a:t>
            </a:r>
            <a:r>
              <a:rPr lang="en-US" b="1" dirty="0" err="1">
                <a:latin typeface="PT Sans Caption" panose="020B0603020203020204" pitchFamily="34" charset="-52"/>
              </a:rPr>
              <a:t>Operatsiyani</a:t>
            </a:r>
            <a:r>
              <a:rPr lang="en-US" b="1" dirty="0">
                <a:latin typeface="PT Sans Caption" panose="020B0603020203020204" pitchFamily="34" charset="-52"/>
              </a:rPr>
              <a:t> </a:t>
            </a:r>
            <a:r>
              <a:rPr lang="en-US" b="1" dirty="0" err="1">
                <a:latin typeface="PT Sans Caption" panose="020B0603020203020204" pitchFamily="34" charset="-52"/>
              </a:rPr>
              <a:t>yaratish</a:t>
            </a:r>
            <a:r>
              <a:rPr lang="en-US" b="1" dirty="0">
                <a:latin typeface="PT Sans Caption" panose="020B0603020203020204" pitchFamily="34" charset="-52"/>
              </a:rPr>
              <a:t>" → "</a:t>
            </a:r>
            <a:r>
              <a:rPr lang="en-US" b="1" dirty="0" err="1">
                <a:latin typeface="PT Sans Caption" panose="020B0603020203020204" pitchFamily="34" charset="-52"/>
              </a:rPr>
              <a:t>MKni</a:t>
            </a:r>
            <a:r>
              <a:rPr lang="en-US" b="1" dirty="0">
                <a:latin typeface="PT Sans Caption" panose="020B0603020203020204" pitchFamily="34" charset="-52"/>
              </a:rPr>
              <a:t> </a:t>
            </a:r>
            <a:r>
              <a:rPr lang="en-US" b="1" dirty="0" err="1">
                <a:latin typeface="PT Sans Caption" panose="020B0603020203020204" pitchFamily="34" charset="-52"/>
              </a:rPr>
              <a:t>qo‘llash</a:t>
            </a:r>
            <a:r>
              <a:rPr lang="en-US" b="1" dirty="0">
                <a:latin typeface="PT Sans Caption" panose="020B0603020203020204" pitchFamily="34" charset="-52"/>
              </a:rPr>
              <a:t>" </a:t>
            </a:r>
            <a:r>
              <a:rPr lang="en-US" dirty="0" err="1">
                <a:latin typeface="PT Sans Caption" panose="020B0603020203020204" pitchFamily="34" charset="-52"/>
              </a:rPr>
              <a:t>tugmasini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bosing</a:t>
            </a:r>
            <a:r>
              <a:rPr lang="en-US" dirty="0">
                <a:latin typeface="PT Sans Caption" panose="020B0603020203020204" pitchFamily="34" charset="-52"/>
              </a:rPr>
              <a:t>.</a:t>
            </a:r>
            <a:endParaRPr lang="ru-RU" b="1" dirty="0">
              <a:latin typeface="PT Sans Caption" panose="020B0603020203020204" pitchFamily="34" charset="-52"/>
            </a:endParaRPr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A34B214-673F-4C2C-90AF-235623CD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9079" y="1140601"/>
            <a:ext cx="598681" cy="623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FCF35E-FE93-4E1D-B5C8-E86CB6D7AB87}"/>
              </a:ext>
            </a:extLst>
          </p:cNvPr>
          <p:cNvSpPr txBox="1"/>
          <p:nvPr/>
        </p:nvSpPr>
        <p:spPr>
          <a:xfrm>
            <a:off x="7282367" y="4190976"/>
            <a:ext cx="3624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F2A84E-C45C-4504-9016-B4438B718683}"/>
              </a:ext>
            </a:extLst>
          </p:cNvPr>
          <p:cNvSpPr txBox="1"/>
          <p:nvPr/>
        </p:nvSpPr>
        <p:spPr>
          <a:xfrm>
            <a:off x="5484666" y="2717256"/>
            <a:ext cx="49097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PT Sans Caption" panose="020B0603020203020204" pitchFamily="34" charset="-52"/>
              </a:rPr>
              <a:t>"</a:t>
            </a:r>
            <a:r>
              <a:rPr lang="en-US" b="1" dirty="0" err="1">
                <a:latin typeface="PT Sans Caption" panose="020B0603020203020204" pitchFamily="34" charset="-52"/>
              </a:rPr>
              <a:t>Umumiy</a:t>
            </a:r>
            <a:r>
              <a:rPr lang="en-US" b="1" dirty="0">
                <a:latin typeface="PT Sans Caption" panose="020B0603020203020204" pitchFamily="34" charset="-52"/>
              </a:rPr>
              <a:t> </a:t>
            </a:r>
            <a:r>
              <a:rPr lang="en-US" b="1" dirty="0" err="1">
                <a:latin typeface="PT Sans Caption" panose="020B0603020203020204" pitchFamily="34" charset="-52"/>
              </a:rPr>
              <a:t>ma’lumotlar</a:t>
            </a:r>
            <a:r>
              <a:rPr lang="en-US" b="1" dirty="0">
                <a:latin typeface="PT Sans Caption" panose="020B0603020203020204" pitchFamily="34" charset="-52"/>
              </a:rPr>
              <a:t>"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bo‘limida</a:t>
            </a:r>
            <a:r>
              <a:rPr lang="en-US" dirty="0">
                <a:latin typeface="PT Sans Caption" panose="020B0603020203020204" pitchFamily="34" charset="-52"/>
              </a:rPr>
              <a:t> "</a:t>
            </a:r>
            <a:r>
              <a:rPr lang="en-US" dirty="0">
                <a:solidFill>
                  <a:srgbClr val="FF0000"/>
                </a:solidFill>
                <a:latin typeface="PT Sans Caption" panose="020B0603020203020204" pitchFamily="34" charset="-52"/>
              </a:rPr>
              <a:t>*</a:t>
            </a:r>
            <a:r>
              <a:rPr lang="en-US" dirty="0">
                <a:latin typeface="PT Sans Caption" panose="020B0603020203020204" pitchFamily="34" charset="-52"/>
              </a:rPr>
              <a:t>" </a:t>
            </a:r>
            <a:r>
              <a:rPr lang="en-US" dirty="0" err="1">
                <a:latin typeface="PT Sans Caption" panose="020B0603020203020204" pitchFamily="34" charset="-52"/>
              </a:rPr>
              <a:t>belgisi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qo‘yilgan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majburiy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maydonlarni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to‘ldirish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zarur</a:t>
            </a:r>
            <a:r>
              <a:rPr lang="en-US" dirty="0">
                <a:latin typeface="PT Sans Caption" panose="020B0603020203020204" pitchFamily="34" charset="-52"/>
              </a:rPr>
              <a:t>: </a:t>
            </a:r>
            <a:r>
              <a:rPr lang="en-US" dirty="0" err="1">
                <a:latin typeface="PT Sans Caption" panose="020B0603020203020204" pitchFamily="34" charset="-52"/>
              </a:rPr>
              <a:t>mahsulot</a:t>
            </a:r>
            <a:r>
              <a:rPr lang="en-US" dirty="0">
                <a:latin typeface="PT Sans Caption" panose="020B0603020203020204" pitchFamily="34" charset="-52"/>
              </a:rPr>
              <a:t> </a:t>
            </a:r>
            <a:r>
              <a:rPr lang="en-US" dirty="0" err="1">
                <a:latin typeface="PT Sans Caption" panose="020B0603020203020204" pitchFamily="34" charset="-52"/>
              </a:rPr>
              <a:t>guruhi</a:t>
            </a:r>
            <a:r>
              <a:rPr lang="en-US" dirty="0">
                <a:latin typeface="PT Sans Caption" panose="020B0603020203020204" pitchFamily="34" charset="-52"/>
              </a:rPr>
              <a:t>, FAOJ</a:t>
            </a:r>
            <a:endParaRPr lang="ru-RU" dirty="0">
              <a:latin typeface="PT Sans Caption" panose="020B0603020203020204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D81C31-ABEC-4B59-8251-BC21DBBF91F3}"/>
              </a:ext>
            </a:extLst>
          </p:cNvPr>
          <p:cNvSpPr txBox="1"/>
          <p:nvPr/>
        </p:nvSpPr>
        <p:spPr>
          <a:xfrm>
            <a:off x="1272853" y="4932395"/>
            <a:ext cx="3873362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/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Mahsulotga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aynan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qanday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markirovka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kodlari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qo‘</a:t>
            </a:r>
            <a:r>
              <a:rPr lang="en-US" dirty="0" err="1">
                <a:solidFill>
                  <a:srgbClr val="434F61"/>
                </a:solidFill>
                <a:latin typeface="Inter"/>
              </a:rPr>
              <a:t>llanil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ganini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tizimga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xabar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qilish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uchun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kalit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va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tekshirish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kodi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(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kripto-dumlar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)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bo‘lgan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markirovka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kodlarini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CSV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formatida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yuklash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kerak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.</a:t>
            </a:r>
            <a:endParaRPr lang="ru-RU" dirty="0">
              <a:latin typeface="PT Sans Caption" panose="020B0603020203020204" pitchFamily="34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051ED-8DE9-44A3-88C7-9DDCC4AF47E9}"/>
              </a:ext>
            </a:extLst>
          </p:cNvPr>
          <p:cNvSpPr txBox="1"/>
          <p:nvPr/>
        </p:nvSpPr>
        <p:spPr>
          <a:xfrm>
            <a:off x="8667299" y="6467688"/>
            <a:ext cx="4050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PT Sans Caption" panose="020B0603020203020204" pitchFamily="34" charset="-52"/>
              </a:rPr>
              <a:t>help.crpt-turon.uz </a:t>
            </a:r>
            <a:r>
              <a:rPr lang="en-US" sz="1400" b="1" u="sng" dirty="0">
                <a:latin typeface="PT Sans Caption" panose="020B0603020203020204" pitchFamily="34" charset="-52"/>
                <a:hlinkClick r:id="rId5"/>
              </a:rPr>
              <a:t>Saytiga </a:t>
            </a:r>
            <a:r>
              <a:rPr lang="en-US" sz="1400" b="1" u="sng" dirty="0" err="1">
                <a:latin typeface="PT Sans Caption" panose="020B0603020203020204" pitchFamily="34" charset="-52"/>
                <a:hlinkClick r:id="rId5"/>
              </a:rPr>
              <a:t>havola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6899D51-9F98-471C-B132-CDC33A083BE3}"/>
              </a:ext>
            </a:extLst>
          </p:cNvPr>
          <p:cNvSpPr/>
          <p:nvPr/>
        </p:nvSpPr>
        <p:spPr>
          <a:xfrm>
            <a:off x="6496997" y="1031889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B344-E86B-4EDD-A70C-44CCF5EA403F}"/>
              </a:ext>
            </a:extLst>
          </p:cNvPr>
          <p:cNvSpPr txBox="1"/>
          <p:nvPr/>
        </p:nvSpPr>
        <p:spPr>
          <a:xfrm>
            <a:off x="6738281" y="1207985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4FC73B-7E7A-4DD8-972C-F9113BEFF516}"/>
              </a:ext>
            </a:extLst>
          </p:cNvPr>
          <p:cNvSpPr txBox="1"/>
          <p:nvPr/>
        </p:nvSpPr>
        <p:spPr>
          <a:xfrm>
            <a:off x="190966" y="2374559"/>
            <a:ext cx="37643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Inter"/>
              </a:rPr>
              <a:t>"</a:t>
            </a:r>
            <a:r>
              <a:rPr lang="en-US" b="1" i="0" dirty="0" err="1">
                <a:effectLst/>
                <a:latin typeface="Inter"/>
              </a:rPr>
              <a:t>MKni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qo‘llash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to‘g‘risidagi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ma’lumotlar</a:t>
            </a:r>
            <a:r>
              <a:rPr lang="en-US" b="1" i="0" dirty="0">
                <a:effectLst/>
                <a:latin typeface="Inter"/>
              </a:rPr>
              <a:t>" </a:t>
            </a:r>
            <a:r>
              <a:rPr lang="en-US" b="0" i="0" dirty="0" err="1">
                <a:effectLst/>
                <a:latin typeface="Inter"/>
              </a:rPr>
              <a:t>bo‘limida</a:t>
            </a:r>
            <a:r>
              <a:rPr lang="en-US" b="0" i="0" dirty="0">
                <a:effectLst/>
                <a:latin typeface="Inter"/>
              </a:rPr>
              <a:t> "</a:t>
            </a:r>
            <a:r>
              <a:rPr lang="en-US" b="0" i="0" dirty="0">
                <a:solidFill>
                  <a:srgbClr val="FF0000"/>
                </a:solidFill>
                <a:effectLst/>
                <a:latin typeface="Inter"/>
              </a:rPr>
              <a:t>*</a:t>
            </a:r>
            <a:r>
              <a:rPr lang="en-US" b="0" i="0" dirty="0">
                <a:effectLst/>
                <a:latin typeface="Inter"/>
              </a:rPr>
              <a:t>" </a:t>
            </a:r>
            <a:r>
              <a:rPr lang="en-US" b="0" i="0" dirty="0" err="1">
                <a:effectLst/>
                <a:latin typeface="Inter"/>
              </a:rPr>
              <a:t>belgisi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qo‘yilgan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majburiy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maydonlarni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to‘ldirish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zarur</a:t>
            </a:r>
            <a:r>
              <a:rPr lang="en-US" b="0" i="0" dirty="0">
                <a:effectLst/>
                <a:latin typeface="Inter"/>
              </a:rPr>
              <a:t>: </a:t>
            </a:r>
            <a:r>
              <a:rPr lang="en-US" b="0" i="0" dirty="0" err="1">
                <a:effectLst/>
                <a:latin typeface="Inter"/>
              </a:rPr>
              <a:t>ishlab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chiqaruvchi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mamlakat</a:t>
            </a:r>
            <a:r>
              <a:rPr lang="en-US" b="0" i="0" dirty="0">
                <a:effectLst/>
                <a:latin typeface="Inter"/>
              </a:rPr>
              <a:t>, </a:t>
            </a:r>
            <a:r>
              <a:rPr lang="en-US" b="0" i="0" dirty="0" err="1">
                <a:effectLst/>
                <a:latin typeface="Inter"/>
              </a:rPr>
              <a:t>ishlab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chiqarilgan</a:t>
            </a:r>
            <a:r>
              <a:rPr lang="en-US" b="0" i="0" dirty="0">
                <a:effectLst/>
                <a:latin typeface="Inter"/>
              </a:rPr>
              <a:t> sana, </a:t>
            </a:r>
            <a:r>
              <a:rPr lang="en-US" b="0" i="0" dirty="0" err="1">
                <a:effectLst/>
                <a:latin typeface="Inter"/>
              </a:rPr>
              <a:t>yaroqlilik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muddatining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tugash</a:t>
            </a:r>
            <a:r>
              <a:rPr lang="en-US" b="0" i="0" dirty="0">
                <a:effectLst/>
                <a:latin typeface="Inter"/>
              </a:rPr>
              <a:t> </a:t>
            </a:r>
            <a:r>
              <a:rPr lang="en-US" b="0" i="0" dirty="0" err="1">
                <a:effectLst/>
                <a:latin typeface="Inter"/>
              </a:rPr>
              <a:t>sanasi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C22E6-0E5C-4869-844A-861299A8E3AD}"/>
              </a:ext>
            </a:extLst>
          </p:cNvPr>
          <p:cNvSpPr txBox="1"/>
          <p:nvPr/>
        </p:nvSpPr>
        <p:spPr>
          <a:xfrm>
            <a:off x="6945938" y="5149232"/>
            <a:ext cx="4390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Barcha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majburiy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maydonlarni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to‘ldirgandan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keyin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,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hujjat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yuborishni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ERI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orqali</a:t>
            </a:r>
            <a:r>
              <a:rPr lang="en-US" b="0" i="0" dirty="0">
                <a:solidFill>
                  <a:srgbClr val="434F61"/>
                </a:solidFill>
                <a:effectLst/>
                <a:latin typeface="Inter"/>
              </a:rPr>
              <a:t> </a:t>
            </a:r>
            <a:r>
              <a:rPr lang="en-US" b="0" i="0" dirty="0" err="1">
                <a:solidFill>
                  <a:srgbClr val="434F61"/>
                </a:solidFill>
                <a:effectLst/>
                <a:latin typeface="Inter"/>
              </a:rPr>
              <a:t>tasdiqlang</a:t>
            </a:r>
            <a:r>
              <a:rPr lang="ru-RU" b="0" i="0" dirty="0">
                <a:solidFill>
                  <a:srgbClr val="434F61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5A8F8A9-3FD8-45F5-9F61-F1CE7D51E36C}"/>
              </a:ext>
            </a:extLst>
          </p:cNvPr>
          <p:cNvSpPr/>
          <p:nvPr/>
        </p:nvSpPr>
        <p:spPr>
          <a:xfrm>
            <a:off x="10692474" y="2591749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6360C-7C6A-4890-98F3-5C966192C613}"/>
              </a:ext>
            </a:extLst>
          </p:cNvPr>
          <p:cNvSpPr txBox="1"/>
          <p:nvPr/>
        </p:nvSpPr>
        <p:spPr>
          <a:xfrm>
            <a:off x="10933758" y="2767845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9B93895-CA8F-412C-98B3-1C0FAF291ABB}"/>
              </a:ext>
            </a:extLst>
          </p:cNvPr>
          <p:cNvSpPr/>
          <p:nvPr/>
        </p:nvSpPr>
        <p:spPr>
          <a:xfrm>
            <a:off x="3714051" y="2772893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B69C5B-BE87-4733-A956-136E1952A1CB}"/>
              </a:ext>
            </a:extLst>
          </p:cNvPr>
          <p:cNvSpPr txBox="1"/>
          <p:nvPr/>
        </p:nvSpPr>
        <p:spPr>
          <a:xfrm>
            <a:off x="3955335" y="2948989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288564F-6B2F-4DC8-AD53-8F04EC7FBE8F}"/>
              </a:ext>
            </a:extLst>
          </p:cNvPr>
          <p:cNvSpPr/>
          <p:nvPr/>
        </p:nvSpPr>
        <p:spPr>
          <a:xfrm>
            <a:off x="449493" y="4839865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850BFC-D264-420F-BB40-836E1D02FF6E}"/>
              </a:ext>
            </a:extLst>
          </p:cNvPr>
          <p:cNvSpPr txBox="1"/>
          <p:nvPr/>
        </p:nvSpPr>
        <p:spPr>
          <a:xfrm>
            <a:off x="690777" y="5015961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5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B02112E-0B7A-40BD-944B-1540E7A580F4}"/>
              </a:ext>
            </a:extLst>
          </p:cNvPr>
          <p:cNvSpPr/>
          <p:nvPr/>
        </p:nvSpPr>
        <p:spPr>
          <a:xfrm>
            <a:off x="5910636" y="5217937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7EEAAA-31F1-4EB0-8502-1F294D834AC3}"/>
              </a:ext>
            </a:extLst>
          </p:cNvPr>
          <p:cNvSpPr txBox="1"/>
          <p:nvPr/>
        </p:nvSpPr>
        <p:spPr>
          <a:xfrm>
            <a:off x="6151920" y="5394033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6</a:t>
            </a:r>
          </a:p>
        </p:txBody>
      </p:sp>
      <p:pic>
        <p:nvPicPr>
          <p:cNvPr id="34" name="Graphic 12">
            <a:extLst>
              <a:ext uri="{FF2B5EF4-FFF2-40B4-BE49-F238E27FC236}">
                <a16:creationId xmlns:a16="http://schemas.microsoft.com/office/drawing/2014/main" id="{F758ACF5-D70E-4C7A-843F-E700ACC2C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725132" y="1802396"/>
            <a:ext cx="598681" cy="623945"/>
          </a:xfrm>
          <a:prstGeom prst="rect">
            <a:avLst/>
          </a:prstGeom>
        </p:spPr>
      </p:pic>
      <p:pic>
        <p:nvPicPr>
          <p:cNvPr id="36" name="Graphic 12">
            <a:extLst>
              <a:ext uri="{FF2B5EF4-FFF2-40B4-BE49-F238E27FC236}">
                <a16:creationId xmlns:a16="http://schemas.microsoft.com/office/drawing/2014/main" id="{421DEE4C-CB76-4BEE-ACED-C29470278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717733" y="2853881"/>
            <a:ext cx="598681" cy="623945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55B1C419-4D02-4DFE-AA6D-E916FA16B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256585" y="4201793"/>
            <a:ext cx="598681" cy="623945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334E49E5-0205-4BE7-98E3-BCE1B7BC1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073" y="5313813"/>
            <a:ext cx="598681" cy="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3">
            <a:extLst>
              <a:ext uri="{FF2B5EF4-FFF2-40B4-BE49-F238E27FC236}">
                <a16:creationId xmlns:a16="http://schemas.microsoft.com/office/drawing/2014/main" id="{656DF004-2057-4DF1-87DD-AA4049D1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C46CBAD-DAC4-41F7-BC77-3D372D112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89907"/>
              </p:ext>
            </p:extLst>
          </p:nvPr>
        </p:nvGraphicFramePr>
        <p:xfrm>
          <a:off x="405245" y="685387"/>
          <a:ext cx="11591350" cy="60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E6B162-EE0D-4223-850A-AC10C37223E5}"/>
              </a:ext>
            </a:extLst>
          </p:cNvPr>
          <p:cNvSpPr txBox="1"/>
          <p:nvPr/>
        </p:nvSpPr>
        <p:spPr>
          <a:xfrm>
            <a:off x="757459" y="1002725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21BA5-DD5D-45C4-BE1C-5A95CC398794}"/>
              </a:ext>
            </a:extLst>
          </p:cNvPr>
          <p:cNvSpPr txBox="1"/>
          <p:nvPr/>
        </p:nvSpPr>
        <p:spPr>
          <a:xfrm>
            <a:off x="1248596" y="2133659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5581C-E2A6-4267-B575-8456D9F9A6C3}"/>
              </a:ext>
            </a:extLst>
          </p:cNvPr>
          <p:cNvSpPr txBox="1"/>
          <p:nvPr/>
        </p:nvSpPr>
        <p:spPr>
          <a:xfrm>
            <a:off x="1374480" y="3367996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F3AE7-6C88-4056-A01E-C40C16EBE993}"/>
              </a:ext>
            </a:extLst>
          </p:cNvPr>
          <p:cNvSpPr txBox="1"/>
          <p:nvPr/>
        </p:nvSpPr>
        <p:spPr>
          <a:xfrm>
            <a:off x="1210495" y="4567499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35CA80-BFBF-4D89-B253-D7EDC5E6CF0D}"/>
              </a:ext>
            </a:extLst>
          </p:cNvPr>
          <p:cNvSpPr/>
          <p:nvPr/>
        </p:nvSpPr>
        <p:spPr>
          <a:xfrm>
            <a:off x="1035955" y="161064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PT Sans Caption" panose="020B0603020203020204" pitchFamily="34" charset="-52"/>
              </a:rPr>
              <a:t>MKni</a:t>
            </a:r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 GURUHLI </a:t>
            </a:r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			 </a:t>
            </a:r>
            <a:r>
              <a:rPr lang="en-US" dirty="0">
                <a:solidFill>
                  <a:schemeClr val="bg1"/>
                </a:solidFill>
                <a:latin typeface="PT Sans Caption" panose="020B0603020203020204" pitchFamily="34" charset="-52"/>
              </a:rPr>
              <a:t>TRANSPORT QADOG’IGA AGREGATSIYALASH</a:t>
            </a:r>
            <a:endParaRPr lang="ru-RU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EC6F1D-CB96-42D8-B823-0BCC1B22249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305266" y="161064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00D97D-F822-41D5-9A19-CD67A052AA24}"/>
              </a:ext>
            </a:extLst>
          </p:cNvPr>
          <p:cNvSpPr txBox="1"/>
          <p:nvPr/>
        </p:nvSpPr>
        <p:spPr>
          <a:xfrm>
            <a:off x="1954684" y="6444656"/>
            <a:ext cx="1014875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/>
            <a:r>
              <a:rPr lang="en-US" b="1" i="0" dirty="0">
                <a:effectLst/>
                <a:latin typeface="Inter"/>
              </a:rPr>
              <a:t>MUHIM: "</a:t>
            </a:r>
            <a:r>
              <a:rPr lang="en-US" b="1" i="0" dirty="0" err="1">
                <a:effectLst/>
                <a:latin typeface="Inter"/>
              </a:rPr>
              <a:t>Agregatsiya</a:t>
            </a:r>
            <a:r>
              <a:rPr lang="en-US" b="1" i="0" dirty="0">
                <a:effectLst/>
                <a:latin typeface="Inter"/>
              </a:rPr>
              <a:t>" </a:t>
            </a:r>
            <a:r>
              <a:rPr lang="en-US" b="1" i="0" dirty="0" err="1">
                <a:effectLst/>
                <a:latin typeface="Inter"/>
              </a:rPr>
              <a:t>hisoboti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uchun</a:t>
            </a:r>
            <a:r>
              <a:rPr lang="en-US" b="1" i="0" dirty="0">
                <a:effectLst/>
                <a:latin typeface="Inter"/>
              </a:rPr>
              <a:t> CSV </a:t>
            </a:r>
            <a:r>
              <a:rPr lang="en-US" b="1" i="0" dirty="0" err="1">
                <a:effectLst/>
                <a:latin typeface="Inter"/>
              </a:rPr>
              <a:t>fayliga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kalit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va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tasdiqlash</a:t>
            </a:r>
            <a:r>
              <a:rPr lang="en-US" b="1" i="0" dirty="0">
                <a:effectLst/>
                <a:latin typeface="Inter"/>
              </a:rPr>
              <a:t> </a:t>
            </a:r>
            <a:r>
              <a:rPr lang="en-US" b="1" i="0" dirty="0" err="1">
                <a:effectLst/>
                <a:latin typeface="Inter"/>
              </a:rPr>
              <a:t>kodi</a:t>
            </a:r>
            <a:r>
              <a:rPr lang="en-US" b="1" i="0" dirty="0">
                <a:effectLst/>
                <a:latin typeface="Inter"/>
              </a:rPr>
              <a:t> (</a:t>
            </a:r>
            <a:r>
              <a:rPr lang="en-US" b="1" i="0" dirty="0" err="1">
                <a:effectLst/>
                <a:latin typeface="Inter"/>
              </a:rPr>
              <a:t>kripto-dum</a:t>
            </a:r>
            <a:r>
              <a:rPr lang="en-US" b="1" i="0" dirty="0">
                <a:effectLst/>
                <a:latin typeface="Inter"/>
              </a:rPr>
              <a:t>) </a:t>
            </a:r>
            <a:r>
              <a:rPr lang="en-US" b="1" i="0" dirty="0" err="1">
                <a:effectLst/>
                <a:latin typeface="Inter"/>
              </a:rPr>
              <a:t>qo‘shilmaydi</a:t>
            </a:r>
            <a:r>
              <a:rPr lang="en-US" b="1" i="0" dirty="0">
                <a:effectLst/>
                <a:latin typeface="Inter"/>
              </a:rPr>
              <a:t>.</a:t>
            </a:r>
            <a:endParaRPr lang="ru-RU" b="1" dirty="0">
              <a:latin typeface="PT Sans Caption" panose="020B0603020203020204" pitchFamily="34" charset="-52"/>
            </a:endParaRPr>
          </a:p>
        </p:txBody>
      </p:sp>
      <p:pic>
        <p:nvPicPr>
          <p:cNvPr id="17" name="Рисунок 1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C190EF6A-D27A-461E-A7ED-74B379E9B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14596" y="6520961"/>
            <a:ext cx="280176" cy="280176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AAF7602-23C4-46E2-9757-01F7FFA09E4F}"/>
              </a:ext>
            </a:extLst>
          </p:cNvPr>
          <p:cNvSpPr/>
          <p:nvPr/>
        </p:nvSpPr>
        <p:spPr>
          <a:xfrm>
            <a:off x="3899033" y="276734"/>
            <a:ext cx="1828800" cy="248099"/>
          </a:xfrm>
          <a:prstGeom prst="rightArrow">
            <a:avLst/>
          </a:prstGeom>
          <a:noFill/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5FD6689-0603-402C-88C4-882A2D4C3104}"/>
              </a:ext>
            </a:extLst>
          </p:cNvPr>
          <p:cNvSpPr/>
          <p:nvPr/>
        </p:nvSpPr>
        <p:spPr>
          <a:xfrm>
            <a:off x="477832" y="5481649"/>
            <a:ext cx="1156021" cy="1156021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38C4C-79D1-43D4-8E8E-4FCEC974ADEF}"/>
              </a:ext>
            </a:extLst>
          </p:cNvPr>
          <p:cNvSpPr txBox="1"/>
          <p:nvPr/>
        </p:nvSpPr>
        <p:spPr>
          <a:xfrm>
            <a:off x="811266" y="5766599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5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3ABDAA1-7210-4440-8295-F0F8A43B0C21}"/>
              </a:ext>
            </a:extLst>
          </p:cNvPr>
          <p:cNvGrpSpPr/>
          <p:nvPr/>
        </p:nvGrpSpPr>
        <p:grpSpPr>
          <a:xfrm>
            <a:off x="1035955" y="5627356"/>
            <a:ext cx="10886740" cy="924816"/>
            <a:chOff x="684440" y="4624565"/>
            <a:chExt cx="10812841" cy="92481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C19D8E3-562A-49EF-A36C-AA46F19CC793}"/>
                </a:ext>
              </a:extLst>
            </p:cNvPr>
            <p:cNvSpPr/>
            <p:nvPr/>
          </p:nvSpPr>
          <p:spPr>
            <a:xfrm>
              <a:off x="684440" y="4624565"/>
              <a:ext cx="10812841" cy="92481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C66C16-3ACC-40E0-BECD-3FBD7C5756E1}"/>
                </a:ext>
              </a:extLst>
            </p:cNvPr>
            <p:cNvSpPr txBox="1"/>
            <p:nvPr/>
          </p:nvSpPr>
          <p:spPr>
            <a:xfrm>
              <a:off x="684440" y="4624565"/>
              <a:ext cx="10812841" cy="92481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4073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Transport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qadog‘iga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agregatsiya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qilishda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SSCC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kodi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ishlatiladi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,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fayl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.csv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formatida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ichiga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guruhli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markirovka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kodlari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kiritilgan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holda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en-US" sz="1600" kern="1200" dirty="0" err="1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yuklanadi</a:t>
              </a:r>
              <a:r>
                <a:rPr lang="en-US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.</a:t>
              </a:r>
              <a:r>
                <a:rPr lang="ru-RU" sz="1600" kern="1200" dirty="0">
                  <a:solidFill>
                    <a:prstClr val="black"/>
                  </a:solidFill>
                  <a:latin typeface="PT Sans Caption" panose="020B0603020203020204" pitchFamily="34" charset="-52"/>
                  <a:ea typeface="+mn-ea"/>
                  <a:cs typeface="+mn-cs"/>
                </a:rPr>
                <a:t> </a:t>
              </a:r>
              <a:r>
                <a:rPr lang="ru-RU" sz="1600" b="0" i="0" kern="1200" dirty="0">
                  <a:solidFill>
                    <a:schemeClr val="tx1"/>
                  </a:solidFill>
                  <a:effectLst/>
                  <a:latin typeface="Inter"/>
                </a:rPr>
                <a:t>(</a:t>
              </a:r>
              <a:r>
                <a:rPr lang="en-US" sz="1600" b="0" i="0" kern="1200" dirty="0">
                  <a:solidFill>
                    <a:schemeClr val="tx1"/>
                  </a:solidFill>
                  <a:effectLst/>
                  <a:latin typeface="Inter"/>
                  <a:hlinkClick r:id="rId11"/>
                </a:rPr>
                <a:t>batafsil</a:t>
              </a:r>
              <a:r>
                <a:rPr lang="ru-RU" sz="1600" b="0" i="0" kern="1200" dirty="0">
                  <a:solidFill>
                    <a:schemeClr val="tx1"/>
                  </a:solidFill>
                  <a:effectLst/>
                  <a:latin typeface="Inter"/>
                </a:rPr>
                <a:t>)</a:t>
              </a:r>
              <a:endParaRPr lang="ru-RU" sz="1600" kern="1200" dirty="0">
                <a:solidFill>
                  <a:schemeClr val="tx1"/>
                </a:solidFill>
                <a:latin typeface="PT Sans Caption" panose="020B060302020302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19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3">
            <a:extLst>
              <a:ext uri="{FF2B5EF4-FFF2-40B4-BE49-F238E27FC236}">
                <a16:creationId xmlns:a16="http://schemas.microsoft.com/office/drawing/2014/main" id="{6C6EBEF7-6E2F-4ACA-A56B-C01D675C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92BA436-9F2B-4BFC-B290-9A642E4F564C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T Sans Caption" panose="020B0603020203020204" pitchFamily="34" charset="-52"/>
              </a:rPr>
              <a:t>KONTAKT MA’LUMOTLARI VA QO‘SHIMCHA MA’LUMOTLAR</a:t>
            </a:r>
            <a:endParaRPr lang="ru-RU" sz="1800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E0FC1-4153-4A09-8185-EFDBDC5F4C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113E3C-25B1-41E9-8D46-65D8B28C7182}"/>
              </a:ext>
            </a:extLst>
          </p:cNvPr>
          <p:cNvSpPr txBox="1"/>
          <p:nvPr/>
        </p:nvSpPr>
        <p:spPr>
          <a:xfrm>
            <a:off x="216713" y="936461"/>
            <a:ext cx="60029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Savollar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kelganda</a:t>
            </a:r>
            <a:r>
              <a:rPr lang="en-US" dirty="0"/>
              <a:t> </a:t>
            </a:r>
            <a:r>
              <a:rPr lang="en-US" dirty="0" err="1"/>
              <a:t>mijozlarga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xizmatiga</a:t>
            </a:r>
            <a:r>
              <a:rPr lang="en-US" dirty="0"/>
              <a:t> </a:t>
            </a:r>
            <a:r>
              <a:rPr lang="en-US" dirty="0" err="1"/>
              <a:t>murojaat</a:t>
            </a:r>
            <a:r>
              <a:rPr lang="en-US" dirty="0"/>
              <a:t> </a:t>
            </a:r>
            <a:r>
              <a:rPr lang="en-US" dirty="0" err="1"/>
              <a:t>qilishingizni</a:t>
            </a:r>
            <a:r>
              <a:rPr lang="en-US" dirty="0"/>
              <a:t> </a:t>
            </a:r>
            <a:r>
              <a:rPr lang="en-US" dirty="0" err="1"/>
              <a:t>so‘raymiz</a:t>
            </a:r>
            <a:r>
              <a:rPr lang="en-US" dirty="0"/>
              <a:t>: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en-US" dirty="0"/>
              <a:t>	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pochta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ru-RU" dirty="0"/>
              <a:t>:</a:t>
            </a:r>
          </a:p>
          <a:p>
            <a:r>
              <a:rPr lang="ru-RU" dirty="0"/>
              <a:t>           </a:t>
            </a:r>
            <a:r>
              <a:rPr lang="en-US" dirty="0"/>
              <a:t>	</a:t>
            </a:r>
            <a:r>
              <a:rPr lang="ru-RU" dirty="0">
                <a:hlinkClick r:id="rId4"/>
              </a:rPr>
              <a:t>support@crpt-turon.uz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           </a:t>
            </a:r>
            <a:r>
              <a:rPr lang="en-US" dirty="0"/>
              <a:t>	 </a:t>
            </a:r>
            <a:r>
              <a:rPr lang="en-US" dirty="0" err="1"/>
              <a:t>mijozlarga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xizmati</a:t>
            </a:r>
            <a:r>
              <a:rPr lang="en-US" dirty="0"/>
              <a:t> </a:t>
            </a:r>
            <a:r>
              <a:rPr lang="en-US" dirty="0" err="1"/>
              <a:t>raqami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ru-RU" dirty="0"/>
              <a:t>:</a:t>
            </a:r>
          </a:p>
          <a:p>
            <a:r>
              <a:rPr lang="ru-RU" dirty="0"/>
              <a:t>          </a:t>
            </a:r>
            <a:r>
              <a:rPr lang="en-US" dirty="0"/>
              <a:t>	</a:t>
            </a:r>
            <a:r>
              <a:rPr lang="ru-RU" dirty="0"/>
              <a:t>+ (998) 71-203-88-72</a:t>
            </a:r>
          </a:p>
          <a:p>
            <a:endParaRPr lang="ru-RU" dirty="0"/>
          </a:p>
          <a:p>
            <a:r>
              <a:rPr lang="ru-RU" dirty="0"/>
              <a:t>           </a:t>
            </a:r>
            <a:r>
              <a:rPr lang="en-US" dirty="0"/>
              <a:t>	 telegram-bot </a:t>
            </a:r>
            <a:r>
              <a:rPr lang="en-US" dirty="0" err="1"/>
              <a:t>yordamida</a:t>
            </a:r>
            <a:r>
              <a:rPr lang="ru-RU" dirty="0"/>
              <a:t>:</a:t>
            </a:r>
          </a:p>
          <a:p>
            <a:r>
              <a:rPr lang="ru-RU" dirty="0"/>
              <a:t>           </a:t>
            </a:r>
            <a:r>
              <a:rPr lang="en-US" dirty="0"/>
              <a:t>	@aslbelgisiuz_bot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84FAF1-F90F-4FDE-AAB8-3BBA6810D9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0" y="3464471"/>
            <a:ext cx="644434" cy="634921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57CB8B-9692-4EC8-9BB1-731F53598A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7" y="1765312"/>
            <a:ext cx="634921" cy="6349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F1021D-317D-476F-B3CC-08C23C5180A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7" y="2649338"/>
            <a:ext cx="634921" cy="634921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8013180-8462-405F-A727-4612D42146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7506"/>
          <a:stretch/>
        </p:blipFill>
        <p:spPr>
          <a:xfrm>
            <a:off x="819498" y="5513769"/>
            <a:ext cx="2304030" cy="7004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CDF878-FF51-44E5-9617-0D5A909E5229}"/>
              </a:ext>
            </a:extLst>
          </p:cNvPr>
          <p:cNvSpPr txBox="1"/>
          <p:nvPr/>
        </p:nvSpPr>
        <p:spPr>
          <a:xfrm>
            <a:off x="6254152" y="1808333"/>
            <a:ext cx="529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"</a:t>
            </a:r>
            <a:r>
              <a:rPr lang="en-US" b="1" dirty="0" err="1"/>
              <a:t>Suv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salqin</a:t>
            </a:r>
            <a:r>
              <a:rPr lang="en-US" b="1" dirty="0"/>
              <a:t> </a:t>
            </a:r>
            <a:r>
              <a:rPr lang="en-US" b="1" dirty="0" err="1"/>
              <a:t>ichimliklar</a:t>
            </a:r>
            <a:r>
              <a:rPr lang="en-US" b="1" dirty="0"/>
              <a:t>" MG </a:t>
            </a:r>
            <a:r>
              <a:rPr lang="en-US" b="1" dirty="0" err="1"/>
              <a:t>menejeri</a:t>
            </a:r>
            <a:endParaRPr lang="en-US" b="1" dirty="0"/>
          </a:p>
          <a:p>
            <a:r>
              <a:rPr lang="en-US" dirty="0">
                <a:hlinkClick r:id="rId11"/>
              </a:rPr>
              <a:t>d.akrobjonova@crpt-turon.uz</a:t>
            </a:r>
            <a:r>
              <a:rPr lang="en-US" dirty="0"/>
              <a:t> 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A0133-7584-4F05-8611-C491058CBC8B}"/>
              </a:ext>
            </a:extLst>
          </p:cNvPr>
          <p:cNvSpPr txBox="1"/>
          <p:nvPr/>
        </p:nvSpPr>
        <p:spPr>
          <a:xfrm>
            <a:off x="6219680" y="2680205"/>
            <a:ext cx="5615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"</a:t>
            </a:r>
            <a:r>
              <a:rPr lang="en-US" b="1" dirty="0" err="1"/>
              <a:t>Suv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salqin</a:t>
            </a:r>
            <a:r>
              <a:rPr lang="en-US" b="1" dirty="0"/>
              <a:t> </a:t>
            </a:r>
            <a:r>
              <a:rPr lang="en-US" b="1" dirty="0" err="1"/>
              <a:t>ichimliklar</a:t>
            </a:r>
            <a:r>
              <a:rPr lang="en-US" b="1" dirty="0"/>
              <a:t>" MG </a:t>
            </a:r>
            <a:r>
              <a:rPr lang="en-US" b="1" dirty="0" err="1"/>
              <a:t>mutaxassisi</a:t>
            </a:r>
            <a:endParaRPr lang="en-US" b="1" dirty="0"/>
          </a:p>
          <a:p>
            <a:r>
              <a:rPr lang="ru-RU" b="1" dirty="0"/>
              <a:t> </a:t>
            </a:r>
            <a:r>
              <a:rPr lang="en-US" dirty="0">
                <a:hlinkClick r:id="rId12"/>
              </a:rPr>
              <a:t>k.xalmuratova@crpt-turon.uz</a:t>
            </a:r>
            <a:endParaRPr lang="ru-RU" dirty="0"/>
          </a:p>
          <a:p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4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22438</TotalTime>
  <Words>1022</Words>
  <Application>Microsoft Office PowerPoint</Application>
  <PresentationFormat>Широкоэкранный</PresentationFormat>
  <Paragraphs>143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Inter</vt:lpstr>
      <vt:lpstr>PT Sans Caption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Akhvetzyanov</dc:creator>
  <cp:lastModifiedBy>Shafia Kasymova</cp:lastModifiedBy>
  <cp:revision>149</cp:revision>
  <dcterms:created xsi:type="dcterms:W3CDTF">2025-07-02T10:44:51Z</dcterms:created>
  <dcterms:modified xsi:type="dcterms:W3CDTF">2025-10-23T10:00:09Z</dcterms:modified>
</cp:coreProperties>
</file>