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geniy Akhvetzyanov" initials="EA" lastIdx="2" clrIdx="0">
    <p:extLst>
      <p:ext uri="{19B8F6BF-5375-455C-9EA6-DF929625EA0E}">
        <p15:presenceInfo xmlns:p15="http://schemas.microsoft.com/office/powerpoint/2012/main" userId="S-1-5-21-2169681360-1860750775-4055260465-13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C01"/>
    <a:srgbClr val="FFFFFF"/>
    <a:srgbClr val="E2F0D9"/>
    <a:srgbClr val="FF00F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help.crpt-turon.uz/hc/ru/articles/34541154665873-xTrace-%D0%90%D0%B3%D1%80%D0%B5%D0%B3%D0%B0%D1%86%D0%B8%D1%8F-%D0%9A%D0%9C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help.crpt-turon.uz/hc/ru/articles/36762955093777-xTrace-%D0%A0%D0%B5%D0%B3%D0%B8%D1%81%D1%82%D1%80%D0%B0%D1%86%D0%B8%D1%8F-%D0%90%D0%98%D0%9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help.crpt-turon.uz/hc/ru/articles/34541154665873-xTrace-%D0%90%D0%B3%D1%80%D0%B5%D0%B3%D0%B0%D1%86%D0%B8%D1%8F-%D0%9A%D0%9C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help.crpt-turon.uz/hc/ru/articles/36762955093777-xTrace-%D0%A0%D0%B5%D0%B3%D0%B8%D1%81%D1%82%D1%80%D0%B0%D1%86%D0%B8%D1%8F-%D0%90%D0%98%D0%9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72437-0531-46CA-B6A7-FB66EF944C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671C3A-587C-4146-85D3-9E68FDDD4C8B}">
      <dgm:prSet custT="1"/>
      <dgm:spPr>
        <a:noFill/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PT Sans Caption" panose="020B0603020203020204" pitchFamily="34" charset="-52"/>
            </a:rPr>
            <a:t>Перейдите в раздел </a:t>
          </a:r>
          <a:r>
            <a:rPr lang="ru-RU" sz="1600" b="1" dirty="0">
              <a:solidFill>
                <a:schemeClr val="tx1"/>
              </a:solidFill>
              <a:latin typeface="PT Sans Caption" panose="020B0603020203020204" pitchFamily="34" charset="-52"/>
            </a:rPr>
            <a:t>"Операции с кодами" → "Собственные операции".</a:t>
          </a:r>
          <a:r>
            <a:rPr lang="ru-RU" sz="1600" b="0" i="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dirty="0">
            <a:solidFill>
              <a:schemeClr val="tx1"/>
            </a:solidFill>
            <a:latin typeface="PT Sans Caption" panose="020B0603020203020204" pitchFamily="34" charset="-52"/>
          </a:endParaRPr>
        </a:p>
      </dgm:t>
    </dgm:pt>
    <dgm:pt modelId="{FCA75F25-0857-449E-BCDE-F148F861A0D7}" type="parTrans" cxnId="{FD9D86DF-9274-4D82-9838-42405FB30701}">
      <dgm:prSet/>
      <dgm:spPr/>
      <dgm:t>
        <a:bodyPr/>
        <a:lstStyle/>
        <a:p>
          <a:endParaRPr lang="ru-RU"/>
        </a:p>
      </dgm:t>
    </dgm:pt>
    <dgm:pt modelId="{C7773EA0-BF8C-4A99-BFE2-FFD74D62B525}" type="sibTrans" cxnId="{FD9D86DF-9274-4D82-9838-42405FB30701}">
      <dgm:prSet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99D6E60B-C2BD-4756-B5FF-2003FF04BF61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PT Sans Caption" panose="020B0603020203020204" pitchFamily="34" charset="-52"/>
            </a:rPr>
            <a:t>Нажмите кнопку </a:t>
          </a:r>
          <a:r>
            <a:rPr lang="ru-RU" sz="1600" b="1" dirty="0">
              <a:solidFill>
                <a:schemeClr val="tx1"/>
              </a:solidFill>
              <a:latin typeface="PT Sans Caption" panose="020B0603020203020204" pitchFamily="34" charset="-52"/>
            </a:rPr>
            <a:t>"Создать операцию" </a:t>
          </a:r>
          <a:r>
            <a:rPr lang="ru-RU" sz="1600" dirty="0">
              <a:solidFill>
                <a:schemeClr val="tx1"/>
              </a:solidFill>
              <a:latin typeface="PT Sans Caption" panose="020B0603020203020204" pitchFamily="34" charset="-52"/>
            </a:rPr>
            <a:t>→ </a:t>
          </a:r>
          <a:r>
            <a:rPr lang="ru-RU" sz="1600" b="1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ru-RU" sz="1600" b="1" i="0" dirty="0">
              <a:solidFill>
                <a:schemeClr val="tx1"/>
              </a:solidFill>
              <a:effectLst/>
              <a:latin typeface="Inter"/>
            </a:rPr>
            <a:t>Агрегация КМ</a:t>
          </a:r>
          <a:r>
            <a:rPr lang="ru-RU" sz="1600" b="1" dirty="0">
              <a:solidFill>
                <a:schemeClr val="tx1"/>
              </a:solidFill>
              <a:latin typeface="PT Sans Caption" panose="020B0603020203020204" pitchFamily="34" charset="-52"/>
            </a:rPr>
            <a:t>".</a:t>
          </a:r>
          <a:r>
            <a:rPr lang="ru-RU" sz="1600" b="0" i="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dirty="0">
            <a:solidFill>
              <a:schemeClr val="tx1"/>
            </a:solidFill>
            <a:latin typeface="PT Sans Caption" panose="020B0603020203020204" pitchFamily="34" charset="-52"/>
          </a:endParaRPr>
        </a:p>
      </dgm:t>
    </dgm:pt>
    <dgm:pt modelId="{9D8F9A2D-E199-42EB-8478-5CF29229599B}" type="parTrans" cxnId="{C452E598-C0F2-453D-B586-09A9CDBBDCEE}">
      <dgm:prSet/>
      <dgm:spPr/>
      <dgm:t>
        <a:bodyPr/>
        <a:lstStyle/>
        <a:p>
          <a:endParaRPr lang="ru-RU"/>
        </a:p>
      </dgm:t>
    </dgm:pt>
    <dgm:pt modelId="{A9617C5A-6267-4EB6-8925-ABB7287A64FD}" type="sibTrans" cxnId="{C452E598-C0F2-453D-B586-09A9CDBBDCEE}">
      <dgm:prSet/>
      <dgm:spPr/>
      <dgm:t>
        <a:bodyPr/>
        <a:lstStyle/>
        <a:p>
          <a:endParaRPr lang="ru-RU"/>
        </a:p>
      </dgm:t>
    </dgm:pt>
    <dgm:pt modelId="{6685BFFA-A867-4A8C-AFC8-98FB12A6B79D}">
      <dgm:prSet custT="1"/>
      <dgm:spPr>
        <a:noFill/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PT Sans Caption" panose="020B0603020203020204" pitchFamily="34" charset="-52"/>
            </a:rPr>
            <a:t>В разделе </a:t>
          </a:r>
          <a:r>
            <a:rPr lang="ru-RU" sz="1600" b="1" dirty="0">
              <a:solidFill>
                <a:schemeClr val="tx1"/>
              </a:solidFill>
              <a:latin typeface="PT Sans Caption" panose="020B0603020203020204" pitchFamily="34" charset="-52"/>
            </a:rPr>
            <a:t>"Общие данные" </a:t>
          </a:r>
          <a:r>
            <a:rPr lang="ru-RU" sz="1600" dirty="0">
              <a:solidFill>
                <a:schemeClr val="tx1"/>
              </a:solidFill>
              <a:latin typeface="PT Sans Caption" panose="020B0603020203020204" pitchFamily="34" charset="-52"/>
            </a:rPr>
            <a:t>необходимо заполнить обязательные поля, отмеченные "</a:t>
          </a:r>
          <a:r>
            <a:rPr lang="ru-RU" sz="1600" dirty="0">
              <a:solidFill>
                <a:srgbClr val="FF0000"/>
              </a:solidFill>
              <a:latin typeface="PT Sans Caption" panose="020B0603020203020204" pitchFamily="34" charset="-52"/>
            </a:rPr>
            <a:t>*</a:t>
          </a:r>
          <a:r>
            <a:rPr lang="ru-RU" sz="1600" dirty="0">
              <a:solidFill>
                <a:schemeClr val="tx1"/>
              </a:solidFill>
              <a:latin typeface="PT Sans Caption" panose="020B0603020203020204" pitchFamily="34" charset="-52"/>
            </a:rPr>
            <a:t>": МОД, дата упаковки </a:t>
          </a:r>
        </a:p>
      </dgm:t>
    </dgm:pt>
    <dgm:pt modelId="{9B6B153E-27A7-4516-A4AF-7DDC11A2AC00}" type="parTrans" cxnId="{676D585B-82E7-4C1F-AA1D-40B920E7A30F}">
      <dgm:prSet/>
      <dgm:spPr/>
      <dgm:t>
        <a:bodyPr/>
        <a:lstStyle/>
        <a:p>
          <a:endParaRPr lang="ru-RU"/>
        </a:p>
      </dgm:t>
    </dgm:pt>
    <dgm:pt modelId="{E5B3169E-4797-40FD-BFE3-E0F44E64FA56}" type="sibTrans" cxnId="{676D585B-82E7-4C1F-AA1D-40B920E7A30F}">
      <dgm:prSet/>
      <dgm:spPr/>
      <dgm:t>
        <a:bodyPr/>
        <a:lstStyle/>
        <a:p>
          <a:endParaRPr lang="ru-RU"/>
        </a:p>
      </dgm:t>
    </dgm:pt>
    <dgm:pt modelId="{6BBD865B-A41C-4790-81B7-D5794AFBC974}">
      <dgm:prSet custT="1"/>
      <dgm:spPr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34073" tIns="40640" rIns="40640" bIns="40640" numCol="1" spcCol="1270" anchor="ctr" anchorCtr="0"/>
        <a:lstStyle/>
        <a:p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В разделе "Данные агрегации" необходимо заполнить обязательные поля, отмеченные "</a:t>
          </a:r>
          <a:r>
            <a:rPr lang="ru-RU" sz="1600" kern="1200" dirty="0">
              <a:solidFill>
                <a:srgbClr val="FF0000"/>
              </a:solidFill>
              <a:latin typeface="PT Sans Caption" panose="020B0603020203020204" pitchFamily="34" charset="-52"/>
              <a:ea typeface="+mn-ea"/>
              <a:cs typeface="+mn-cs"/>
            </a:rPr>
            <a:t>*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": код упаковки (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00+SSCC)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, макс количество штук в упаковке, </a:t>
          </a:r>
          <a:r>
            <a:rPr lang="ru-RU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агрузить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файл в формате .</a:t>
          </a:r>
          <a:r>
            <a:rPr lang="ru-RU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csv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ru-RU" sz="1600" b="0" i="0" kern="1200" dirty="0">
              <a:solidFill>
                <a:schemeClr val="tx1"/>
              </a:solidFill>
              <a:effectLst/>
              <a:latin typeface="Inter"/>
            </a:rPr>
            <a:t>(</a:t>
          </a:r>
          <a:r>
            <a:rPr lang="ru-RU" sz="1600" b="0" i="0" kern="1200" dirty="0">
              <a:solidFill>
                <a:schemeClr val="tx1"/>
              </a:solidFill>
              <a:effectLst/>
              <a:latin typeface="Inter"/>
              <a:hlinkClick xmlns:r="http://schemas.openxmlformats.org/officeDocument/2006/relationships" r:id="rId1"/>
            </a:rPr>
            <a:t>подробнее</a:t>
          </a:r>
          <a:r>
            <a:rPr lang="ru-RU" sz="1600" b="0" i="0" kern="1200" dirty="0">
              <a:solidFill>
                <a:schemeClr val="tx1"/>
              </a:solidFill>
              <a:effectLst/>
              <a:latin typeface="Inter"/>
            </a:rPr>
            <a:t>)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gm:t>
    </dgm:pt>
    <dgm:pt modelId="{8CCA38AC-F35F-474D-B440-5E42E1B38607}" type="parTrans" cxnId="{3B1017FA-CD96-47CA-90BC-282F492ECF5D}">
      <dgm:prSet/>
      <dgm:spPr/>
      <dgm:t>
        <a:bodyPr/>
        <a:lstStyle/>
        <a:p>
          <a:endParaRPr lang="ru-RU"/>
        </a:p>
      </dgm:t>
    </dgm:pt>
    <dgm:pt modelId="{31336B46-C725-491A-8B3B-D40E56318CB2}" type="sibTrans" cxnId="{3B1017FA-CD96-47CA-90BC-282F492ECF5D}">
      <dgm:prSet/>
      <dgm:spPr/>
      <dgm:t>
        <a:bodyPr/>
        <a:lstStyle/>
        <a:p>
          <a:endParaRPr lang="ru-RU"/>
        </a:p>
      </dgm:t>
    </dgm:pt>
    <dgm:pt modelId="{65B44CB9-5534-4DC2-B901-E9CDC4839A99}" type="pres">
      <dgm:prSet presAssocID="{5A972437-0531-46CA-B6A7-FB66EF944C97}" presName="Name0" presStyleCnt="0">
        <dgm:presLayoutVars>
          <dgm:chMax val="7"/>
          <dgm:chPref val="7"/>
          <dgm:dir/>
        </dgm:presLayoutVars>
      </dgm:prSet>
      <dgm:spPr/>
    </dgm:pt>
    <dgm:pt modelId="{E0673EC7-0324-4D21-BA5A-2122FB979A7A}" type="pres">
      <dgm:prSet presAssocID="{5A972437-0531-46CA-B6A7-FB66EF944C97}" presName="Name1" presStyleCnt="0"/>
      <dgm:spPr/>
    </dgm:pt>
    <dgm:pt modelId="{B4020407-8442-4E17-889C-22E80729BFD1}" type="pres">
      <dgm:prSet presAssocID="{5A972437-0531-46CA-B6A7-FB66EF944C97}" presName="cycle" presStyleCnt="0"/>
      <dgm:spPr/>
    </dgm:pt>
    <dgm:pt modelId="{4602E66C-66FF-4C04-9869-554A0A45CF44}" type="pres">
      <dgm:prSet presAssocID="{5A972437-0531-46CA-B6A7-FB66EF944C97}" presName="srcNode" presStyleLbl="node1" presStyleIdx="0" presStyleCnt="4"/>
      <dgm:spPr/>
    </dgm:pt>
    <dgm:pt modelId="{FFE572BF-068F-4884-97DE-10EDBB4A97F2}" type="pres">
      <dgm:prSet presAssocID="{5A972437-0531-46CA-B6A7-FB66EF944C97}" presName="conn" presStyleLbl="parChTrans1D2" presStyleIdx="0" presStyleCnt="1"/>
      <dgm:spPr/>
    </dgm:pt>
    <dgm:pt modelId="{8E65E3B9-2EDD-428F-8628-FDF8F07783E6}" type="pres">
      <dgm:prSet presAssocID="{5A972437-0531-46CA-B6A7-FB66EF944C97}" presName="extraNode" presStyleLbl="node1" presStyleIdx="0" presStyleCnt="4"/>
      <dgm:spPr/>
    </dgm:pt>
    <dgm:pt modelId="{675D7D39-3BAA-492A-94BC-C89CEA5461FF}" type="pres">
      <dgm:prSet presAssocID="{5A972437-0531-46CA-B6A7-FB66EF944C97}" presName="dstNode" presStyleLbl="node1" presStyleIdx="0" presStyleCnt="4"/>
      <dgm:spPr/>
    </dgm:pt>
    <dgm:pt modelId="{36BF2581-EB66-4084-974E-74C877E56B73}" type="pres">
      <dgm:prSet presAssocID="{0D671C3A-587C-4146-85D3-9E68FDDD4C8B}" presName="text_1" presStyleLbl="node1" presStyleIdx="0" presStyleCnt="4">
        <dgm:presLayoutVars>
          <dgm:bulletEnabled val="1"/>
        </dgm:presLayoutVars>
      </dgm:prSet>
      <dgm:spPr/>
    </dgm:pt>
    <dgm:pt modelId="{4E80BB99-CAE5-46B5-9E30-55B97E945FDB}" type="pres">
      <dgm:prSet presAssocID="{0D671C3A-587C-4146-85D3-9E68FDDD4C8B}" presName="accent_1" presStyleCnt="0"/>
      <dgm:spPr/>
    </dgm:pt>
    <dgm:pt modelId="{BB2F0A21-2E0C-4F35-9AB7-624512A5B85F}" type="pres">
      <dgm:prSet presAssocID="{0D671C3A-587C-4146-85D3-9E68FDDD4C8B}" presName="accentRepeatNode" presStyleLbl="solidFgAcc1" presStyleIdx="0" presStyleCnt="4"/>
      <dgm:spPr>
        <a:ln>
          <a:solidFill>
            <a:schemeClr val="accent6"/>
          </a:solidFill>
        </a:ln>
      </dgm:spPr>
    </dgm:pt>
    <dgm:pt modelId="{35875F72-8B1D-4A15-BFDF-FF7208552949}" type="pres">
      <dgm:prSet presAssocID="{99D6E60B-C2BD-4756-B5FF-2003FF04BF61}" presName="text_2" presStyleLbl="node1" presStyleIdx="1" presStyleCnt="4">
        <dgm:presLayoutVars>
          <dgm:bulletEnabled val="1"/>
        </dgm:presLayoutVars>
      </dgm:prSet>
      <dgm:spPr/>
    </dgm:pt>
    <dgm:pt modelId="{74355348-6DCC-4464-8E0C-6953141F4EAC}" type="pres">
      <dgm:prSet presAssocID="{99D6E60B-C2BD-4756-B5FF-2003FF04BF61}" presName="accent_2" presStyleCnt="0"/>
      <dgm:spPr/>
    </dgm:pt>
    <dgm:pt modelId="{B4B27F38-7E22-47A0-917D-C5FC8F608831}" type="pres">
      <dgm:prSet presAssocID="{99D6E60B-C2BD-4756-B5FF-2003FF04BF61}" presName="accentRepeatNode" presStyleLbl="solidFgAcc1" presStyleIdx="1" presStyleCnt="4"/>
      <dgm:spPr>
        <a:ln>
          <a:solidFill>
            <a:schemeClr val="accent6"/>
          </a:solidFill>
        </a:ln>
      </dgm:spPr>
    </dgm:pt>
    <dgm:pt modelId="{F960AA49-EAF9-470D-9AE5-7DF0C714552A}" type="pres">
      <dgm:prSet presAssocID="{6685BFFA-A867-4A8C-AFC8-98FB12A6B79D}" presName="text_3" presStyleLbl="node1" presStyleIdx="2" presStyleCnt="4">
        <dgm:presLayoutVars>
          <dgm:bulletEnabled val="1"/>
        </dgm:presLayoutVars>
      </dgm:prSet>
      <dgm:spPr/>
    </dgm:pt>
    <dgm:pt modelId="{AA165CAE-755B-4A12-A520-34997EAA13B0}" type="pres">
      <dgm:prSet presAssocID="{6685BFFA-A867-4A8C-AFC8-98FB12A6B79D}" presName="accent_3" presStyleCnt="0"/>
      <dgm:spPr/>
    </dgm:pt>
    <dgm:pt modelId="{9CC79E3C-94B5-44FD-A3AC-2301834F0C06}" type="pres">
      <dgm:prSet presAssocID="{6685BFFA-A867-4A8C-AFC8-98FB12A6B79D}" presName="accentRepeatNode" presStyleLbl="solidFgAcc1" presStyleIdx="2" presStyleCnt="4"/>
      <dgm:spPr>
        <a:ln>
          <a:solidFill>
            <a:schemeClr val="accent6"/>
          </a:solidFill>
        </a:ln>
      </dgm:spPr>
    </dgm:pt>
    <dgm:pt modelId="{73A67F88-EBDB-41F7-A136-F59ED5670E39}" type="pres">
      <dgm:prSet presAssocID="{6BBD865B-A41C-4790-81B7-D5794AFBC974}" presName="text_4" presStyleLbl="node1" presStyleIdx="3" presStyleCnt="4" custScaleX="99850">
        <dgm:presLayoutVars>
          <dgm:bulletEnabled val="1"/>
        </dgm:presLayoutVars>
      </dgm:prSet>
      <dgm:spPr>
        <a:xfrm>
          <a:off x="676318" y="4624565"/>
          <a:ext cx="10397621" cy="924816"/>
        </a:xfrm>
        <a:prstGeom prst="rect">
          <a:avLst/>
        </a:prstGeom>
      </dgm:spPr>
    </dgm:pt>
    <dgm:pt modelId="{F111CA07-82AB-432D-9D7D-DEA3C6ACC38B}" type="pres">
      <dgm:prSet presAssocID="{6BBD865B-A41C-4790-81B7-D5794AFBC974}" presName="accent_4" presStyleCnt="0"/>
      <dgm:spPr/>
    </dgm:pt>
    <dgm:pt modelId="{1B296223-2345-485C-9527-277C669D2C1E}" type="pres">
      <dgm:prSet presAssocID="{6BBD865B-A41C-4790-81B7-D5794AFBC974}" presName="accentRepeatNode" presStyleLbl="solidFgAcc1" presStyleIdx="3" presStyleCnt="4"/>
      <dgm:spPr>
        <a:ln>
          <a:solidFill>
            <a:srgbClr val="1C9C01"/>
          </a:solidFill>
        </a:ln>
      </dgm:spPr>
    </dgm:pt>
  </dgm:ptLst>
  <dgm:cxnLst>
    <dgm:cxn modelId="{3FFD6205-AA69-4934-8221-473263DD3D52}" type="presOf" srcId="{6BBD865B-A41C-4790-81B7-D5794AFBC974}" destId="{73A67F88-EBDB-41F7-A136-F59ED5670E39}" srcOrd="0" destOrd="0" presId="urn:microsoft.com/office/officeart/2008/layout/VerticalCurvedList"/>
    <dgm:cxn modelId="{5884920B-723A-45D5-A278-8BEF4184ED36}" type="presOf" srcId="{99D6E60B-C2BD-4756-B5FF-2003FF04BF61}" destId="{35875F72-8B1D-4A15-BFDF-FF7208552949}" srcOrd="0" destOrd="0" presId="urn:microsoft.com/office/officeart/2008/layout/VerticalCurvedList"/>
    <dgm:cxn modelId="{3AE0FF37-F2A5-472C-ADC4-452636238AE2}" type="presOf" srcId="{C7773EA0-BF8C-4A99-BFE2-FFD74D62B525}" destId="{FFE572BF-068F-4884-97DE-10EDBB4A97F2}" srcOrd="0" destOrd="0" presId="urn:microsoft.com/office/officeart/2008/layout/VerticalCurvedList"/>
    <dgm:cxn modelId="{676D585B-82E7-4C1F-AA1D-40B920E7A30F}" srcId="{5A972437-0531-46CA-B6A7-FB66EF944C97}" destId="{6685BFFA-A867-4A8C-AFC8-98FB12A6B79D}" srcOrd="2" destOrd="0" parTransId="{9B6B153E-27A7-4516-A4AF-7DDC11A2AC00}" sibTransId="{E5B3169E-4797-40FD-BFE3-E0F44E64FA56}"/>
    <dgm:cxn modelId="{50263755-748B-4A3E-8981-2946AA78F27D}" type="presOf" srcId="{6685BFFA-A867-4A8C-AFC8-98FB12A6B79D}" destId="{F960AA49-EAF9-470D-9AE5-7DF0C714552A}" srcOrd="0" destOrd="0" presId="urn:microsoft.com/office/officeart/2008/layout/VerticalCurvedList"/>
    <dgm:cxn modelId="{C452E598-C0F2-453D-B586-09A9CDBBDCEE}" srcId="{5A972437-0531-46CA-B6A7-FB66EF944C97}" destId="{99D6E60B-C2BD-4756-B5FF-2003FF04BF61}" srcOrd="1" destOrd="0" parTransId="{9D8F9A2D-E199-42EB-8478-5CF29229599B}" sibTransId="{A9617C5A-6267-4EB6-8925-ABB7287A64FD}"/>
    <dgm:cxn modelId="{E99B9CD6-8AC1-4AB3-9533-85AEBE65EC35}" type="presOf" srcId="{5A972437-0531-46CA-B6A7-FB66EF944C97}" destId="{65B44CB9-5534-4DC2-B901-E9CDC4839A99}" srcOrd="0" destOrd="0" presId="urn:microsoft.com/office/officeart/2008/layout/VerticalCurvedList"/>
    <dgm:cxn modelId="{FD9D86DF-9274-4D82-9838-42405FB30701}" srcId="{5A972437-0531-46CA-B6A7-FB66EF944C97}" destId="{0D671C3A-587C-4146-85D3-9E68FDDD4C8B}" srcOrd="0" destOrd="0" parTransId="{FCA75F25-0857-449E-BCDE-F148F861A0D7}" sibTransId="{C7773EA0-BF8C-4A99-BFE2-FFD74D62B525}"/>
    <dgm:cxn modelId="{31FB68EE-ADA8-402D-9BA1-3472ABB1ACCC}" type="presOf" srcId="{0D671C3A-587C-4146-85D3-9E68FDDD4C8B}" destId="{36BF2581-EB66-4084-974E-74C877E56B73}" srcOrd="0" destOrd="0" presId="urn:microsoft.com/office/officeart/2008/layout/VerticalCurvedList"/>
    <dgm:cxn modelId="{3B1017FA-CD96-47CA-90BC-282F492ECF5D}" srcId="{5A972437-0531-46CA-B6A7-FB66EF944C97}" destId="{6BBD865B-A41C-4790-81B7-D5794AFBC974}" srcOrd="3" destOrd="0" parTransId="{8CCA38AC-F35F-474D-B440-5E42E1B38607}" sibTransId="{31336B46-C725-491A-8B3B-D40E56318CB2}"/>
    <dgm:cxn modelId="{BA875D17-C64D-4D30-A1F5-448172E74520}" type="presParOf" srcId="{65B44CB9-5534-4DC2-B901-E9CDC4839A99}" destId="{E0673EC7-0324-4D21-BA5A-2122FB979A7A}" srcOrd="0" destOrd="0" presId="urn:microsoft.com/office/officeart/2008/layout/VerticalCurvedList"/>
    <dgm:cxn modelId="{8A45B8D6-806A-4857-AEAF-557846EEA90E}" type="presParOf" srcId="{E0673EC7-0324-4D21-BA5A-2122FB979A7A}" destId="{B4020407-8442-4E17-889C-22E80729BFD1}" srcOrd="0" destOrd="0" presId="urn:microsoft.com/office/officeart/2008/layout/VerticalCurvedList"/>
    <dgm:cxn modelId="{5AE4F926-AB13-4020-9FCB-F711331C4258}" type="presParOf" srcId="{B4020407-8442-4E17-889C-22E80729BFD1}" destId="{4602E66C-66FF-4C04-9869-554A0A45CF44}" srcOrd="0" destOrd="0" presId="urn:microsoft.com/office/officeart/2008/layout/VerticalCurvedList"/>
    <dgm:cxn modelId="{6B0403CD-CED5-4850-9D97-2DB9AEF74A04}" type="presParOf" srcId="{B4020407-8442-4E17-889C-22E80729BFD1}" destId="{FFE572BF-068F-4884-97DE-10EDBB4A97F2}" srcOrd="1" destOrd="0" presId="urn:microsoft.com/office/officeart/2008/layout/VerticalCurvedList"/>
    <dgm:cxn modelId="{3A694C41-5912-4883-83D7-5B1BDE3079DA}" type="presParOf" srcId="{B4020407-8442-4E17-889C-22E80729BFD1}" destId="{8E65E3B9-2EDD-428F-8628-FDF8F07783E6}" srcOrd="2" destOrd="0" presId="urn:microsoft.com/office/officeart/2008/layout/VerticalCurvedList"/>
    <dgm:cxn modelId="{D50334DB-0AFA-45BE-9BE8-D29195976637}" type="presParOf" srcId="{B4020407-8442-4E17-889C-22E80729BFD1}" destId="{675D7D39-3BAA-492A-94BC-C89CEA5461FF}" srcOrd="3" destOrd="0" presId="urn:microsoft.com/office/officeart/2008/layout/VerticalCurvedList"/>
    <dgm:cxn modelId="{51489167-FA2F-4E0E-97F7-7EC8D425819E}" type="presParOf" srcId="{E0673EC7-0324-4D21-BA5A-2122FB979A7A}" destId="{36BF2581-EB66-4084-974E-74C877E56B73}" srcOrd="1" destOrd="0" presId="urn:microsoft.com/office/officeart/2008/layout/VerticalCurvedList"/>
    <dgm:cxn modelId="{CA836DB0-79D7-42BD-9CC0-0BEEA086DCB6}" type="presParOf" srcId="{E0673EC7-0324-4D21-BA5A-2122FB979A7A}" destId="{4E80BB99-CAE5-46B5-9E30-55B97E945FDB}" srcOrd="2" destOrd="0" presId="urn:microsoft.com/office/officeart/2008/layout/VerticalCurvedList"/>
    <dgm:cxn modelId="{33F969ED-E6F8-43AF-B540-5C32B1C2641F}" type="presParOf" srcId="{4E80BB99-CAE5-46B5-9E30-55B97E945FDB}" destId="{BB2F0A21-2E0C-4F35-9AB7-624512A5B85F}" srcOrd="0" destOrd="0" presId="urn:microsoft.com/office/officeart/2008/layout/VerticalCurvedList"/>
    <dgm:cxn modelId="{402BDDC3-0A13-456B-83D0-7811C5C22EBA}" type="presParOf" srcId="{E0673EC7-0324-4D21-BA5A-2122FB979A7A}" destId="{35875F72-8B1D-4A15-BFDF-FF7208552949}" srcOrd="3" destOrd="0" presId="urn:microsoft.com/office/officeart/2008/layout/VerticalCurvedList"/>
    <dgm:cxn modelId="{02BE75EF-30C1-46F3-8178-FB3F2E9CD06D}" type="presParOf" srcId="{E0673EC7-0324-4D21-BA5A-2122FB979A7A}" destId="{74355348-6DCC-4464-8E0C-6953141F4EAC}" srcOrd="4" destOrd="0" presId="urn:microsoft.com/office/officeart/2008/layout/VerticalCurvedList"/>
    <dgm:cxn modelId="{FDF7E99F-6CF4-41B1-A95A-5279E4736401}" type="presParOf" srcId="{74355348-6DCC-4464-8E0C-6953141F4EAC}" destId="{B4B27F38-7E22-47A0-917D-C5FC8F608831}" srcOrd="0" destOrd="0" presId="urn:microsoft.com/office/officeart/2008/layout/VerticalCurvedList"/>
    <dgm:cxn modelId="{AF837A2B-9933-466C-81F8-59330AE71712}" type="presParOf" srcId="{E0673EC7-0324-4D21-BA5A-2122FB979A7A}" destId="{F960AA49-EAF9-470D-9AE5-7DF0C714552A}" srcOrd="5" destOrd="0" presId="urn:microsoft.com/office/officeart/2008/layout/VerticalCurvedList"/>
    <dgm:cxn modelId="{2A80525C-7A8E-46BB-87DB-F7294204F164}" type="presParOf" srcId="{E0673EC7-0324-4D21-BA5A-2122FB979A7A}" destId="{AA165CAE-755B-4A12-A520-34997EAA13B0}" srcOrd="6" destOrd="0" presId="urn:microsoft.com/office/officeart/2008/layout/VerticalCurvedList"/>
    <dgm:cxn modelId="{CC6A5415-4F29-473D-8693-DFEB5F2AD026}" type="presParOf" srcId="{AA165CAE-755B-4A12-A520-34997EAA13B0}" destId="{9CC79E3C-94B5-44FD-A3AC-2301834F0C06}" srcOrd="0" destOrd="0" presId="urn:microsoft.com/office/officeart/2008/layout/VerticalCurvedList"/>
    <dgm:cxn modelId="{62EC1C61-8F4F-46E2-9378-C2775E9CFF92}" type="presParOf" srcId="{E0673EC7-0324-4D21-BA5A-2122FB979A7A}" destId="{73A67F88-EBDB-41F7-A136-F59ED5670E39}" srcOrd="7" destOrd="0" presId="urn:microsoft.com/office/officeart/2008/layout/VerticalCurvedList"/>
    <dgm:cxn modelId="{95F2F42D-3327-4AA1-9809-3851712C73AD}" type="presParOf" srcId="{E0673EC7-0324-4D21-BA5A-2122FB979A7A}" destId="{F111CA07-82AB-432D-9D7D-DEA3C6ACC38B}" srcOrd="8" destOrd="0" presId="urn:microsoft.com/office/officeart/2008/layout/VerticalCurvedList"/>
    <dgm:cxn modelId="{5EE7A78A-37ED-4CAC-B762-5C06B67A6FCE}" type="presParOf" srcId="{F111CA07-82AB-432D-9D7D-DEA3C6ACC38B}" destId="{1B296223-2345-485C-9527-277C669D2C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BDC94-A5ED-469C-8638-030B011EA91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92639-0360-4FF9-A1CA-C2F3389626F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ru-RU" sz="200" b="0" i="0" dirty="0">
            <a:latin typeface="PT Sans Caption" panose="020B0603020203020204" pitchFamily="34" charset="-52"/>
          </a:endParaRPr>
        </a:p>
        <a:p>
          <a:pPr algn="ctr"/>
          <a:endParaRPr lang="ru-RU" sz="200" b="0" i="0" dirty="0">
            <a:latin typeface="PT Sans Caption" panose="020B0603020203020204" pitchFamily="34" charset="-52"/>
          </a:endParaRPr>
        </a:p>
        <a:p>
          <a:pPr algn="ctr"/>
          <a:endParaRPr lang="ru-RU" sz="200" b="0" i="0" dirty="0">
            <a:latin typeface="PT Sans Caption" panose="020B0603020203020204" pitchFamily="34" charset="-52"/>
          </a:endParaRPr>
        </a:p>
        <a:p>
          <a:pPr algn="ctr"/>
          <a:endParaRPr lang="ru-RU" sz="200" b="0" i="0" dirty="0">
            <a:latin typeface="PT Sans Caption" panose="020B0603020203020204" pitchFamily="34" charset="-52"/>
          </a:endParaRPr>
        </a:p>
        <a:p>
          <a:pPr algn="ctr"/>
          <a:endParaRPr lang="ru-RU" sz="200" b="0" i="0" dirty="0">
            <a:latin typeface="PT Sans Caption" panose="020B0603020203020204" pitchFamily="34" charset="-52"/>
          </a:endParaRPr>
        </a:p>
        <a:p>
          <a:pPr algn="ctr"/>
          <a:endParaRPr lang="ru-RU" sz="200" b="0" i="0" dirty="0">
            <a:latin typeface="PT Sans Caption" panose="020B0603020203020204" pitchFamily="34" charset="-52"/>
          </a:endParaRPr>
        </a:p>
        <a:p>
          <a:pPr algn="ctr"/>
          <a:r>
            <a:rPr lang="ru-RU" sz="1400" b="0" i="0" dirty="0">
              <a:latin typeface="PT Sans Caption" panose="020B0603020203020204" pitchFamily="34" charset="-52"/>
            </a:rPr>
            <a:t>Для перехода в окно формирования </a:t>
          </a:r>
          <a:r>
            <a:rPr lang="ru-RU" sz="1400" b="1" i="0" dirty="0">
              <a:latin typeface="PT Sans Caption" panose="020B0603020203020204" pitchFamily="34" charset="-52"/>
            </a:rPr>
            <a:t>"Регистрация АИК"</a:t>
          </a:r>
          <a:r>
            <a:rPr lang="ru-RU" sz="1400" b="0" i="0" dirty="0">
              <a:latin typeface="PT Sans Caption" panose="020B0603020203020204" pitchFamily="34" charset="-52"/>
            </a:rPr>
            <a:t>, необходимо:</a:t>
          </a:r>
          <a:endParaRPr lang="en-US" sz="1400" b="0" i="0" dirty="0">
            <a:latin typeface="PT Sans Caption" panose="020B0603020203020204" pitchFamily="34" charset="-52"/>
          </a:endParaRPr>
        </a:p>
        <a:p>
          <a:pPr algn="ctr"/>
          <a:r>
            <a:rPr lang="en-US" sz="1400" b="0" i="0" dirty="0">
              <a:latin typeface="PT Sans Caption" panose="020B0603020203020204" pitchFamily="34" charset="-52"/>
            </a:rPr>
            <a:t>(</a:t>
          </a:r>
          <a:r>
            <a:rPr lang="ru-RU" sz="1400" b="0" i="0" dirty="0">
              <a:latin typeface="PT Sans Caption" panose="020B0603020203020204" pitchFamily="34" charset="-52"/>
              <a:hlinkClick xmlns:r="http://schemas.openxmlformats.org/officeDocument/2006/relationships" r:id="rId1"/>
            </a:rPr>
            <a:t>ссылка</a:t>
          </a:r>
          <a:r>
            <a:rPr lang="ru-RU" sz="1400" b="0" i="0" dirty="0">
              <a:latin typeface="PT Sans Caption" panose="020B0603020203020204" pitchFamily="34" charset="-52"/>
            </a:rPr>
            <a:t>)</a:t>
          </a:r>
          <a:endParaRPr lang="ru-RU" sz="1400" dirty="0">
            <a:latin typeface="PT Sans Caption" panose="020B0603020203020204" pitchFamily="34" charset="-52"/>
          </a:endParaRPr>
        </a:p>
      </dgm:t>
    </dgm:pt>
    <dgm:pt modelId="{06132338-82EF-4E66-AC13-E647EDDD5A8F}" type="parTrans" cxnId="{CB4948CC-EC1A-4507-985B-3710E00459C0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EC4923CB-DFE6-42B2-85E4-F716C325A6BE}" type="sibTrans" cxnId="{CB4948CC-EC1A-4507-985B-3710E00459C0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8BEFC72D-CEDF-4EBE-90F1-E635503A4B6F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>
              <a:latin typeface="PT Sans Caption" panose="020B0603020203020204" pitchFamily="34" charset="-52"/>
            </a:rPr>
            <a:t>1. </a:t>
          </a:r>
          <a:r>
            <a:rPr lang="ru-RU" sz="1400" b="0" i="0" dirty="0">
              <a:latin typeface="PT Sans Caption" panose="020B0603020203020204" pitchFamily="34" charset="-52"/>
            </a:rPr>
            <a:t>Авторизоваться в личном кабинете.</a:t>
          </a:r>
          <a:endParaRPr lang="ru-RU" sz="1400" dirty="0">
            <a:latin typeface="PT Sans Caption" panose="020B0603020203020204" pitchFamily="34" charset="-52"/>
          </a:endParaRPr>
        </a:p>
      </dgm:t>
    </dgm:pt>
    <dgm:pt modelId="{2B40452D-AE91-4BCC-BC99-FE6AE49421E5}" type="parTrans" cxnId="{8092565C-AB9F-49D8-9F17-B5564E78CE5D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FE88197D-D60A-47AE-A697-3D9B939B8B2C}" type="sibTrans" cxnId="{8092565C-AB9F-49D8-9F17-B5564E78CE5D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EC846A92-9D07-43C9-9D89-282EC1C885A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>
              <a:latin typeface="PT Sans Caption" panose="020B0603020203020204" pitchFamily="34" charset="-52"/>
            </a:rPr>
            <a:t>2. </a:t>
          </a:r>
          <a:r>
            <a:rPr lang="ru-RU" sz="1400" b="0" i="0" dirty="0">
              <a:latin typeface="PT Sans Caption" panose="020B0603020203020204" pitchFamily="34" charset="-52"/>
            </a:rPr>
            <a:t>Перейти в раздел Операции с кодами</a:t>
          </a:r>
          <a:endParaRPr lang="ru-RU" sz="1400" dirty="0">
            <a:latin typeface="PT Sans Caption" panose="020B0603020203020204" pitchFamily="34" charset="-52"/>
          </a:endParaRPr>
        </a:p>
      </dgm:t>
    </dgm:pt>
    <dgm:pt modelId="{8B8EA6E5-F9FE-4DEC-8636-708B425D355D}" type="parTrans" cxnId="{9AADB1D4-CC8B-467B-976E-82B3D83DAB41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CA4E3220-F0C1-4E4D-A16D-64A8B66A5CF3}" type="sibTrans" cxnId="{9AADB1D4-CC8B-467B-976E-82B3D83DAB41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5D99E935-4C15-4B34-AF65-0C1E08FB8E3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>
              <a:latin typeface="PT Sans Caption" panose="020B0603020203020204" pitchFamily="34" charset="-52"/>
            </a:rPr>
            <a:t>3. </a:t>
          </a:r>
          <a:r>
            <a:rPr lang="ru-RU" sz="1400" b="0" i="0" dirty="0">
              <a:latin typeface="PT Sans Caption" panose="020B0603020203020204" pitchFamily="34" charset="-52"/>
            </a:rPr>
            <a:t>Создать операцию - Регистрация АИК</a:t>
          </a:r>
          <a:endParaRPr lang="ru-RU" sz="1400" dirty="0">
            <a:latin typeface="PT Sans Caption" panose="020B0603020203020204" pitchFamily="34" charset="-52"/>
          </a:endParaRPr>
        </a:p>
      </dgm:t>
    </dgm:pt>
    <dgm:pt modelId="{5DBA9DEE-B388-4080-8819-9681B6496096}" type="parTrans" cxnId="{C71CE17C-0D91-4C6D-A943-32F98730F544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E466F48C-36DA-4C83-A832-DEE17745E44F}" type="sibTrans" cxnId="{C71CE17C-0D91-4C6D-A943-32F98730F544}">
      <dgm:prSet/>
      <dgm:spPr/>
      <dgm:t>
        <a:bodyPr/>
        <a:lstStyle/>
        <a:p>
          <a:endParaRPr lang="ru-RU" sz="1400">
            <a:latin typeface="PT Sans Caption" panose="020B0603020203020204" pitchFamily="34" charset="-52"/>
          </a:endParaRPr>
        </a:p>
      </dgm:t>
    </dgm:pt>
    <dgm:pt modelId="{7EA274B1-FEC1-4C7A-BAC7-F0BCB71468D3}" type="pres">
      <dgm:prSet presAssocID="{04CBDC94-A5ED-469C-8638-030B011EA91E}" presName="vert0" presStyleCnt="0">
        <dgm:presLayoutVars>
          <dgm:dir/>
          <dgm:animOne val="branch"/>
          <dgm:animLvl val="lvl"/>
        </dgm:presLayoutVars>
      </dgm:prSet>
      <dgm:spPr/>
    </dgm:pt>
    <dgm:pt modelId="{6E02A765-4255-4C92-BD4E-6DF0DCD7CA76}" type="pres">
      <dgm:prSet presAssocID="{C0F92639-0360-4FF9-A1CA-C2F3389626FF}" presName="thickLine" presStyleLbl="alignNode1" presStyleIdx="0" presStyleCnt="1"/>
      <dgm:spPr/>
    </dgm:pt>
    <dgm:pt modelId="{119BE021-C7B8-4C6A-8A31-495D67AE09C0}" type="pres">
      <dgm:prSet presAssocID="{C0F92639-0360-4FF9-A1CA-C2F3389626FF}" presName="horz1" presStyleCnt="0"/>
      <dgm:spPr/>
    </dgm:pt>
    <dgm:pt modelId="{545998A1-CC84-4375-993A-007B95ADE2CD}" type="pres">
      <dgm:prSet presAssocID="{C0F92639-0360-4FF9-A1CA-C2F3389626FF}" presName="tx1" presStyleLbl="revTx" presStyleIdx="0" presStyleCnt="4" custScaleX="605091"/>
      <dgm:spPr/>
    </dgm:pt>
    <dgm:pt modelId="{D1FAF410-444A-4017-83C2-150BB766D03B}" type="pres">
      <dgm:prSet presAssocID="{C0F92639-0360-4FF9-A1CA-C2F3389626FF}" presName="vert1" presStyleCnt="0"/>
      <dgm:spPr/>
    </dgm:pt>
    <dgm:pt modelId="{4B104382-6225-4210-851A-C120B66785DE}" type="pres">
      <dgm:prSet presAssocID="{8BEFC72D-CEDF-4EBE-90F1-E635503A4B6F}" presName="vertSpace2a" presStyleCnt="0"/>
      <dgm:spPr/>
    </dgm:pt>
    <dgm:pt modelId="{90387CEF-A55B-40C5-887C-A8ED3B33B637}" type="pres">
      <dgm:prSet presAssocID="{8BEFC72D-CEDF-4EBE-90F1-E635503A4B6F}" presName="horz2" presStyleCnt="0"/>
      <dgm:spPr/>
    </dgm:pt>
    <dgm:pt modelId="{A9F6E8E9-ED74-4847-9F2A-0AA7E6D6DF35}" type="pres">
      <dgm:prSet presAssocID="{8BEFC72D-CEDF-4EBE-90F1-E635503A4B6F}" presName="horzSpace2" presStyleCnt="0"/>
      <dgm:spPr/>
    </dgm:pt>
    <dgm:pt modelId="{6B98AA26-2BC2-4F17-A5EB-BD0AA96DD619}" type="pres">
      <dgm:prSet presAssocID="{8BEFC72D-CEDF-4EBE-90F1-E635503A4B6F}" presName="tx2" presStyleLbl="revTx" presStyleIdx="1" presStyleCnt="4"/>
      <dgm:spPr/>
    </dgm:pt>
    <dgm:pt modelId="{464F7C99-6BE6-4F6B-AF63-926F9CB339BA}" type="pres">
      <dgm:prSet presAssocID="{8BEFC72D-CEDF-4EBE-90F1-E635503A4B6F}" presName="vert2" presStyleCnt="0"/>
      <dgm:spPr/>
    </dgm:pt>
    <dgm:pt modelId="{543FF5B7-65C8-4867-8060-C8394427FEBF}" type="pres">
      <dgm:prSet presAssocID="{8BEFC72D-CEDF-4EBE-90F1-E635503A4B6F}" presName="thinLine2b" presStyleLbl="callout" presStyleIdx="0" presStyleCnt="3"/>
      <dgm:spPr/>
    </dgm:pt>
    <dgm:pt modelId="{C8B33AF2-4D8F-4AAE-BD85-0869D82A23BF}" type="pres">
      <dgm:prSet presAssocID="{8BEFC72D-CEDF-4EBE-90F1-E635503A4B6F}" presName="vertSpace2b" presStyleCnt="0"/>
      <dgm:spPr/>
    </dgm:pt>
    <dgm:pt modelId="{B87D83EE-D5A9-4A14-9624-8C84406F5A36}" type="pres">
      <dgm:prSet presAssocID="{EC846A92-9D07-43C9-9D89-282EC1C885A5}" presName="horz2" presStyleCnt="0"/>
      <dgm:spPr/>
    </dgm:pt>
    <dgm:pt modelId="{5D28675E-3F3B-4068-971E-42DF1ACC9292}" type="pres">
      <dgm:prSet presAssocID="{EC846A92-9D07-43C9-9D89-282EC1C885A5}" presName="horzSpace2" presStyleCnt="0"/>
      <dgm:spPr/>
    </dgm:pt>
    <dgm:pt modelId="{4F00F5D9-0B0C-4B8D-A23A-63C4D92A73A4}" type="pres">
      <dgm:prSet presAssocID="{EC846A92-9D07-43C9-9D89-282EC1C885A5}" presName="tx2" presStyleLbl="revTx" presStyleIdx="2" presStyleCnt="4"/>
      <dgm:spPr/>
    </dgm:pt>
    <dgm:pt modelId="{6DD62C5B-C5D8-40CB-A796-0D1E84E8DE55}" type="pres">
      <dgm:prSet presAssocID="{EC846A92-9D07-43C9-9D89-282EC1C885A5}" presName="vert2" presStyleCnt="0"/>
      <dgm:spPr/>
    </dgm:pt>
    <dgm:pt modelId="{6B94FE6C-180D-4136-9544-0F69A2A39678}" type="pres">
      <dgm:prSet presAssocID="{EC846A92-9D07-43C9-9D89-282EC1C885A5}" presName="thinLine2b" presStyleLbl="callout" presStyleIdx="1" presStyleCnt="3"/>
      <dgm:spPr/>
    </dgm:pt>
    <dgm:pt modelId="{7BB79024-9834-4F59-9A10-039D0A6483FA}" type="pres">
      <dgm:prSet presAssocID="{EC846A92-9D07-43C9-9D89-282EC1C885A5}" presName="vertSpace2b" presStyleCnt="0"/>
      <dgm:spPr/>
    </dgm:pt>
    <dgm:pt modelId="{1E6ACA23-19C8-4C34-90D0-7F445B00E466}" type="pres">
      <dgm:prSet presAssocID="{5D99E935-4C15-4B34-AF65-0C1E08FB8E3D}" presName="horz2" presStyleCnt="0"/>
      <dgm:spPr/>
    </dgm:pt>
    <dgm:pt modelId="{4B7FAB72-881B-4255-9549-B41DD67DB844}" type="pres">
      <dgm:prSet presAssocID="{5D99E935-4C15-4B34-AF65-0C1E08FB8E3D}" presName="horzSpace2" presStyleCnt="0"/>
      <dgm:spPr/>
    </dgm:pt>
    <dgm:pt modelId="{E88F695A-DB4B-484F-A7EB-557766A2854F}" type="pres">
      <dgm:prSet presAssocID="{5D99E935-4C15-4B34-AF65-0C1E08FB8E3D}" presName="tx2" presStyleLbl="revTx" presStyleIdx="3" presStyleCnt="4"/>
      <dgm:spPr/>
    </dgm:pt>
    <dgm:pt modelId="{53B05248-09F1-4B48-9883-43E03D89F2C3}" type="pres">
      <dgm:prSet presAssocID="{5D99E935-4C15-4B34-AF65-0C1E08FB8E3D}" presName="vert2" presStyleCnt="0"/>
      <dgm:spPr/>
    </dgm:pt>
    <dgm:pt modelId="{680C41F6-A162-4FC1-96CF-DBF939C36F1C}" type="pres">
      <dgm:prSet presAssocID="{5D99E935-4C15-4B34-AF65-0C1E08FB8E3D}" presName="thinLine2b" presStyleLbl="callout" presStyleIdx="2" presStyleCnt="3"/>
      <dgm:spPr/>
    </dgm:pt>
    <dgm:pt modelId="{9B884157-0CEB-488A-B40A-BBEFF9E636F0}" type="pres">
      <dgm:prSet presAssocID="{5D99E935-4C15-4B34-AF65-0C1E08FB8E3D}" presName="vertSpace2b" presStyleCnt="0"/>
      <dgm:spPr/>
    </dgm:pt>
  </dgm:ptLst>
  <dgm:cxnLst>
    <dgm:cxn modelId="{000A4D1F-C219-4258-B177-82E192E320CC}" type="presOf" srcId="{8BEFC72D-CEDF-4EBE-90F1-E635503A4B6F}" destId="{6B98AA26-2BC2-4F17-A5EB-BD0AA96DD619}" srcOrd="0" destOrd="0" presId="urn:microsoft.com/office/officeart/2008/layout/LinedList"/>
    <dgm:cxn modelId="{A3F25F27-EE44-47A9-8F8B-5D6CAA72AE56}" type="presOf" srcId="{C0F92639-0360-4FF9-A1CA-C2F3389626FF}" destId="{545998A1-CC84-4375-993A-007B95ADE2CD}" srcOrd="0" destOrd="0" presId="urn:microsoft.com/office/officeart/2008/layout/LinedList"/>
    <dgm:cxn modelId="{8092565C-AB9F-49D8-9F17-B5564E78CE5D}" srcId="{C0F92639-0360-4FF9-A1CA-C2F3389626FF}" destId="{8BEFC72D-CEDF-4EBE-90F1-E635503A4B6F}" srcOrd="0" destOrd="0" parTransId="{2B40452D-AE91-4BCC-BC99-FE6AE49421E5}" sibTransId="{FE88197D-D60A-47AE-A697-3D9B939B8B2C}"/>
    <dgm:cxn modelId="{2292C549-C36A-4694-9400-1BB8CB2707F8}" type="presOf" srcId="{5D99E935-4C15-4B34-AF65-0C1E08FB8E3D}" destId="{E88F695A-DB4B-484F-A7EB-557766A2854F}" srcOrd="0" destOrd="0" presId="urn:microsoft.com/office/officeart/2008/layout/LinedList"/>
    <dgm:cxn modelId="{C71CE17C-0D91-4C6D-A943-32F98730F544}" srcId="{C0F92639-0360-4FF9-A1CA-C2F3389626FF}" destId="{5D99E935-4C15-4B34-AF65-0C1E08FB8E3D}" srcOrd="2" destOrd="0" parTransId="{5DBA9DEE-B388-4080-8819-9681B6496096}" sibTransId="{E466F48C-36DA-4C83-A832-DEE17745E44F}"/>
    <dgm:cxn modelId="{4EF01F7D-25A8-42EA-8447-F430ED29A17F}" type="presOf" srcId="{EC846A92-9D07-43C9-9D89-282EC1C885A5}" destId="{4F00F5D9-0B0C-4B8D-A23A-63C4D92A73A4}" srcOrd="0" destOrd="0" presId="urn:microsoft.com/office/officeart/2008/layout/LinedList"/>
    <dgm:cxn modelId="{CB4948CC-EC1A-4507-985B-3710E00459C0}" srcId="{04CBDC94-A5ED-469C-8638-030B011EA91E}" destId="{C0F92639-0360-4FF9-A1CA-C2F3389626FF}" srcOrd="0" destOrd="0" parTransId="{06132338-82EF-4E66-AC13-E647EDDD5A8F}" sibTransId="{EC4923CB-DFE6-42B2-85E4-F716C325A6BE}"/>
    <dgm:cxn modelId="{9AADB1D4-CC8B-467B-976E-82B3D83DAB41}" srcId="{C0F92639-0360-4FF9-A1CA-C2F3389626FF}" destId="{EC846A92-9D07-43C9-9D89-282EC1C885A5}" srcOrd="1" destOrd="0" parTransId="{8B8EA6E5-F9FE-4DEC-8636-708B425D355D}" sibTransId="{CA4E3220-F0C1-4E4D-A16D-64A8B66A5CF3}"/>
    <dgm:cxn modelId="{827557F0-4A91-4CDD-BABD-8CA54F29889C}" type="presOf" srcId="{04CBDC94-A5ED-469C-8638-030B011EA91E}" destId="{7EA274B1-FEC1-4C7A-BAC7-F0BCB71468D3}" srcOrd="0" destOrd="0" presId="urn:microsoft.com/office/officeart/2008/layout/LinedList"/>
    <dgm:cxn modelId="{70B824AE-EF71-4EB8-AB39-010B7599B53A}" type="presParOf" srcId="{7EA274B1-FEC1-4C7A-BAC7-F0BCB71468D3}" destId="{6E02A765-4255-4C92-BD4E-6DF0DCD7CA76}" srcOrd="0" destOrd="0" presId="urn:microsoft.com/office/officeart/2008/layout/LinedList"/>
    <dgm:cxn modelId="{56A2FCEF-D84B-4573-9A4E-4954A2BB03DB}" type="presParOf" srcId="{7EA274B1-FEC1-4C7A-BAC7-F0BCB71468D3}" destId="{119BE021-C7B8-4C6A-8A31-495D67AE09C0}" srcOrd="1" destOrd="0" presId="urn:microsoft.com/office/officeart/2008/layout/LinedList"/>
    <dgm:cxn modelId="{F95270E7-17CA-4B8D-B042-14B3632F59A1}" type="presParOf" srcId="{119BE021-C7B8-4C6A-8A31-495D67AE09C0}" destId="{545998A1-CC84-4375-993A-007B95ADE2CD}" srcOrd="0" destOrd="0" presId="urn:microsoft.com/office/officeart/2008/layout/LinedList"/>
    <dgm:cxn modelId="{ABF1FCD6-256F-4402-B8D5-83C794C34DDC}" type="presParOf" srcId="{119BE021-C7B8-4C6A-8A31-495D67AE09C0}" destId="{D1FAF410-444A-4017-83C2-150BB766D03B}" srcOrd="1" destOrd="0" presId="urn:microsoft.com/office/officeart/2008/layout/LinedList"/>
    <dgm:cxn modelId="{314461BC-4614-48CE-AD7A-86243F1A0303}" type="presParOf" srcId="{D1FAF410-444A-4017-83C2-150BB766D03B}" destId="{4B104382-6225-4210-851A-C120B66785DE}" srcOrd="0" destOrd="0" presId="urn:microsoft.com/office/officeart/2008/layout/LinedList"/>
    <dgm:cxn modelId="{FBDCD828-5CD9-429A-A4BE-BB39F5F1F350}" type="presParOf" srcId="{D1FAF410-444A-4017-83C2-150BB766D03B}" destId="{90387CEF-A55B-40C5-887C-A8ED3B33B637}" srcOrd="1" destOrd="0" presId="urn:microsoft.com/office/officeart/2008/layout/LinedList"/>
    <dgm:cxn modelId="{39B7E861-FFAE-4ECB-BF68-132763B15E30}" type="presParOf" srcId="{90387CEF-A55B-40C5-887C-A8ED3B33B637}" destId="{A9F6E8E9-ED74-4847-9F2A-0AA7E6D6DF35}" srcOrd="0" destOrd="0" presId="urn:microsoft.com/office/officeart/2008/layout/LinedList"/>
    <dgm:cxn modelId="{2154C045-394D-4FF4-BB32-56F9920ADF50}" type="presParOf" srcId="{90387CEF-A55B-40C5-887C-A8ED3B33B637}" destId="{6B98AA26-2BC2-4F17-A5EB-BD0AA96DD619}" srcOrd="1" destOrd="0" presId="urn:microsoft.com/office/officeart/2008/layout/LinedList"/>
    <dgm:cxn modelId="{D8E2AE63-FA56-41F0-8803-F833D8BBE26F}" type="presParOf" srcId="{90387CEF-A55B-40C5-887C-A8ED3B33B637}" destId="{464F7C99-6BE6-4F6B-AF63-926F9CB339BA}" srcOrd="2" destOrd="0" presId="urn:microsoft.com/office/officeart/2008/layout/LinedList"/>
    <dgm:cxn modelId="{A60810F1-3649-44B5-8077-ED12FBD26B73}" type="presParOf" srcId="{D1FAF410-444A-4017-83C2-150BB766D03B}" destId="{543FF5B7-65C8-4867-8060-C8394427FEBF}" srcOrd="2" destOrd="0" presId="urn:microsoft.com/office/officeart/2008/layout/LinedList"/>
    <dgm:cxn modelId="{DABB3E68-E9E9-435A-A66A-22A09A3E5387}" type="presParOf" srcId="{D1FAF410-444A-4017-83C2-150BB766D03B}" destId="{C8B33AF2-4D8F-4AAE-BD85-0869D82A23BF}" srcOrd="3" destOrd="0" presId="urn:microsoft.com/office/officeart/2008/layout/LinedList"/>
    <dgm:cxn modelId="{8B3ADE61-0B15-4C82-BED1-A9648767315C}" type="presParOf" srcId="{D1FAF410-444A-4017-83C2-150BB766D03B}" destId="{B87D83EE-D5A9-4A14-9624-8C84406F5A36}" srcOrd="4" destOrd="0" presId="urn:microsoft.com/office/officeart/2008/layout/LinedList"/>
    <dgm:cxn modelId="{AE723A2A-66C4-4025-BD30-9D472F58C19F}" type="presParOf" srcId="{B87D83EE-D5A9-4A14-9624-8C84406F5A36}" destId="{5D28675E-3F3B-4068-971E-42DF1ACC9292}" srcOrd="0" destOrd="0" presId="urn:microsoft.com/office/officeart/2008/layout/LinedList"/>
    <dgm:cxn modelId="{4D9FB2BC-3C20-4F08-95D5-46FDB5953BD2}" type="presParOf" srcId="{B87D83EE-D5A9-4A14-9624-8C84406F5A36}" destId="{4F00F5D9-0B0C-4B8D-A23A-63C4D92A73A4}" srcOrd="1" destOrd="0" presId="urn:microsoft.com/office/officeart/2008/layout/LinedList"/>
    <dgm:cxn modelId="{EC476818-66FF-41B6-AC6A-1E33A4691375}" type="presParOf" srcId="{B87D83EE-D5A9-4A14-9624-8C84406F5A36}" destId="{6DD62C5B-C5D8-40CB-A796-0D1E84E8DE55}" srcOrd="2" destOrd="0" presId="urn:microsoft.com/office/officeart/2008/layout/LinedList"/>
    <dgm:cxn modelId="{337280D7-F67F-4E2A-84D9-352D7EE01641}" type="presParOf" srcId="{D1FAF410-444A-4017-83C2-150BB766D03B}" destId="{6B94FE6C-180D-4136-9544-0F69A2A39678}" srcOrd="5" destOrd="0" presId="urn:microsoft.com/office/officeart/2008/layout/LinedList"/>
    <dgm:cxn modelId="{B7766137-0791-4D49-9940-F548108B3D9A}" type="presParOf" srcId="{D1FAF410-444A-4017-83C2-150BB766D03B}" destId="{7BB79024-9834-4F59-9A10-039D0A6483FA}" srcOrd="6" destOrd="0" presId="urn:microsoft.com/office/officeart/2008/layout/LinedList"/>
    <dgm:cxn modelId="{C2FE2225-C7BC-4EB8-ACE5-36850571B07B}" type="presParOf" srcId="{D1FAF410-444A-4017-83C2-150BB766D03B}" destId="{1E6ACA23-19C8-4C34-90D0-7F445B00E466}" srcOrd="7" destOrd="0" presId="urn:microsoft.com/office/officeart/2008/layout/LinedList"/>
    <dgm:cxn modelId="{A2D05346-78D1-414A-AF28-8DD5D0B293B4}" type="presParOf" srcId="{1E6ACA23-19C8-4C34-90D0-7F445B00E466}" destId="{4B7FAB72-881B-4255-9549-B41DD67DB844}" srcOrd="0" destOrd="0" presId="urn:microsoft.com/office/officeart/2008/layout/LinedList"/>
    <dgm:cxn modelId="{E261CAFC-12AF-439D-B2AA-C622F81D91BB}" type="presParOf" srcId="{1E6ACA23-19C8-4C34-90D0-7F445B00E466}" destId="{E88F695A-DB4B-484F-A7EB-557766A2854F}" srcOrd="1" destOrd="0" presId="urn:microsoft.com/office/officeart/2008/layout/LinedList"/>
    <dgm:cxn modelId="{F642528F-6823-42D3-9BB4-0108561415D6}" type="presParOf" srcId="{1E6ACA23-19C8-4C34-90D0-7F445B00E466}" destId="{53B05248-09F1-4B48-9883-43E03D89F2C3}" srcOrd="2" destOrd="0" presId="urn:microsoft.com/office/officeart/2008/layout/LinedList"/>
    <dgm:cxn modelId="{0FA57DF2-E4B7-4010-B2C6-11B5C594FEE4}" type="presParOf" srcId="{D1FAF410-444A-4017-83C2-150BB766D03B}" destId="{680C41F6-A162-4FC1-96CF-DBF939C36F1C}" srcOrd="8" destOrd="0" presId="urn:microsoft.com/office/officeart/2008/layout/LinedList"/>
    <dgm:cxn modelId="{330B7E34-C5DD-4A23-83B5-D72FEAF2B3BA}" type="presParOf" srcId="{D1FAF410-444A-4017-83C2-150BB766D03B}" destId="{9B884157-0CEB-488A-B40A-BBEFF9E636F0}" srcOrd="9" destOrd="0" presId="urn:microsoft.com/office/officeart/2008/layout/LinedList"/>
  </dgm:cxnLst>
  <dgm:bg/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572BF-068F-4884-97DE-10EDBB4A97F2}">
      <dsp:nvSpPr>
        <dsp:cNvPr id="0" name=""/>
        <dsp:cNvSpPr/>
      </dsp:nvSpPr>
      <dsp:spPr>
        <a:xfrm>
          <a:off x="-6797758" y="-1039386"/>
          <a:ext cx="8090323" cy="8090323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2581-EB66-4084-974E-74C877E56B73}">
      <dsp:nvSpPr>
        <dsp:cNvPr id="0" name=""/>
        <dsp:cNvSpPr/>
      </dsp:nvSpPr>
      <dsp:spPr>
        <a:xfrm>
          <a:off x="676318" y="462167"/>
          <a:ext cx="10829085" cy="92481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Перейдите в раздел </a:t>
          </a:r>
          <a:r>
            <a:rPr lang="ru-RU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"Операции с кодами" → "Собственные операции".</a:t>
          </a:r>
          <a:r>
            <a:rPr lang="ru-RU" sz="1600" b="0" i="0" kern="120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sp:txBody>
      <dsp:txXfrm>
        <a:off x="676318" y="462167"/>
        <a:ext cx="10829085" cy="924816"/>
      </dsp:txXfrm>
    </dsp:sp>
    <dsp:sp modelId="{BB2F0A21-2E0C-4F35-9AB7-624512A5B85F}">
      <dsp:nvSpPr>
        <dsp:cNvPr id="0" name=""/>
        <dsp:cNvSpPr/>
      </dsp:nvSpPr>
      <dsp:spPr>
        <a:xfrm>
          <a:off x="98307" y="346565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75F72-8B1D-4A15-BFDF-FF7208552949}">
      <dsp:nvSpPr>
        <dsp:cNvPr id="0" name=""/>
        <dsp:cNvSpPr/>
      </dsp:nvSpPr>
      <dsp:spPr>
        <a:xfrm>
          <a:off x="1206537" y="1849633"/>
          <a:ext cx="10298866" cy="924816"/>
        </a:xfrm>
        <a:prstGeom prst="rect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Нажмите кнопку </a:t>
          </a:r>
          <a:r>
            <a:rPr lang="ru-RU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"Создать операцию" </a:t>
          </a:r>
          <a:r>
            <a:rPr lang="ru-RU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→ </a:t>
          </a:r>
          <a:r>
            <a:rPr lang="ru-RU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</a:t>
          </a:r>
          <a:r>
            <a:rPr lang="ru-RU" sz="1600" b="1" i="0" kern="1200" dirty="0">
              <a:solidFill>
                <a:schemeClr val="tx1"/>
              </a:solidFill>
              <a:effectLst/>
              <a:latin typeface="Inter"/>
            </a:rPr>
            <a:t>Агрегация КМ</a:t>
          </a:r>
          <a:r>
            <a:rPr lang="ru-RU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".</a:t>
          </a:r>
          <a:r>
            <a:rPr lang="ru-RU" sz="1600" b="0" i="0" kern="1200" dirty="0">
              <a:solidFill>
                <a:schemeClr val="tx1"/>
              </a:solidFill>
              <a:latin typeface="PT Sans Caption" panose="020B0603020203020204" pitchFamily="34" charset="-52"/>
            </a:rPr>
            <a:t>.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sp:txBody>
      <dsp:txXfrm>
        <a:off x="1206537" y="1849633"/>
        <a:ext cx="10298866" cy="924816"/>
      </dsp:txXfrm>
    </dsp:sp>
    <dsp:sp modelId="{B4B27F38-7E22-47A0-917D-C5FC8F608831}">
      <dsp:nvSpPr>
        <dsp:cNvPr id="0" name=""/>
        <dsp:cNvSpPr/>
      </dsp:nvSpPr>
      <dsp:spPr>
        <a:xfrm>
          <a:off x="628526" y="1734031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0AA49-EAF9-470D-9AE5-7DF0C714552A}">
      <dsp:nvSpPr>
        <dsp:cNvPr id="0" name=""/>
        <dsp:cNvSpPr/>
      </dsp:nvSpPr>
      <dsp:spPr>
        <a:xfrm>
          <a:off x="1206537" y="3237099"/>
          <a:ext cx="10298866" cy="924816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В разделе </a:t>
          </a:r>
          <a:r>
            <a:rPr lang="ru-RU" sz="1600" b="1" kern="1200" dirty="0">
              <a:solidFill>
                <a:schemeClr val="tx1"/>
              </a:solidFill>
              <a:latin typeface="PT Sans Caption" panose="020B0603020203020204" pitchFamily="34" charset="-52"/>
            </a:rPr>
            <a:t>"Общие данные" </a:t>
          </a:r>
          <a:r>
            <a:rPr lang="ru-RU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необходимо заполнить обязательные поля, отмеченные "</a:t>
          </a:r>
          <a:r>
            <a:rPr lang="ru-RU" sz="1600" kern="1200" dirty="0">
              <a:solidFill>
                <a:srgbClr val="FF0000"/>
              </a:solidFill>
              <a:latin typeface="PT Sans Caption" panose="020B0603020203020204" pitchFamily="34" charset="-52"/>
            </a:rPr>
            <a:t>*</a:t>
          </a:r>
          <a:r>
            <a:rPr lang="ru-RU" sz="1600" kern="1200" dirty="0">
              <a:solidFill>
                <a:schemeClr val="tx1"/>
              </a:solidFill>
              <a:latin typeface="PT Sans Caption" panose="020B0603020203020204" pitchFamily="34" charset="-52"/>
            </a:rPr>
            <a:t>": МОД, дата упаковки </a:t>
          </a:r>
        </a:p>
      </dsp:txBody>
      <dsp:txXfrm>
        <a:off x="1206537" y="3237099"/>
        <a:ext cx="10298866" cy="924816"/>
      </dsp:txXfrm>
    </dsp:sp>
    <dsp:sp modelId="{9CC79E3C-94B5-44FD-A3AC-2301834F0C06}">
      <dsp:nvSpPr>
        <dsp:cNvPr id="0" name=""/>
        <dsp:cNvSpPr/>
      </dsp:nvSpPr>
      <dsp:spPr>
        <a:xfrm>
          <a:off x="628526" y="3121497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67F88-EBDB-41F7-A136-F59ED5670E39}">
      <dsp:nvSpPr>
        <dsp:cNvPr id="0" name=""/>
        <dsp:cNvSpPr/>
      </dsp:nvSpPr>
      <dsp:spPr>
        <a:xfrm>
          <a:off x="684440" y="4624565"/>
          <a:ext cx="10812841" cy="924816"/>
        </a:xfrm>
        <a:prstGeom prst="rect">
          <a:avLst/>
        </a:prstGeom>
        <a:noFill/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407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В разделе "Данные агрегации" необходимо заполнить обязательные поля, отмеченные "</a:t>
          </a:r>
          <a:r>
            <a:rPr lang="ru-RU" sz="1600" kern="1200" dirty="0">
              <a:solidFill>
                <a:srgbClr val="FF0000"/>
              </a:solidFill>
              <a:latin typeface="PT Sans Caption" panose="020B0603020203020204" pitchFamily="34" charset="-52"/>
              <a:ea typeface="+mn-ea"/>
              <a:cs typeface="+mn-cs"/>
            </a:rPr>
            <a:t>*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": код упаковки (</a:t>
          </a:r>
          <a:r>
            <a:rPr lang="en-US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00+SSCC)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, макс количество штук в упаковке, </a:t>
          </a:r>
          <a:r>
            <a:rPr lang="ru-RU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агрузить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файл в формате .</a:t>
          </a:r>
          <a:r>
            <a:rPr lang="ru-RU" sz="1600" kern="1200" dirty="0" err="1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csv</a:t>
          </a:r>
          <a:r>
            <a:rPr lang="ru-RU" sz="1600" kern="1200" dirty="0">
              <a:solidFill>
                <a:prstClr val="black"/>
              </a:solidFill>
              <a:latin typeface="PT Sans Caption" panose="020B0603020203020204" pitchFamily="34" charset="-52"/>
              <a:ea typeface="+mn-ea"/>
              <a:cs typeface="+mn-cs"/>
            </a:rPr>
            <a:t> </a:t>
          </a:r>
          <a:r>
            <a:rPr lang="ru-RU" sz="1600" b="0" i="0" kern="1200" dirty="0">
              <a:solidFill>
                <a:schemeClr val="tx1"/>
              </a:solidFill>
              <a:effectLst/>
              <a:latin typeface="Inter"/>
            </a:rPr>
            <a:t>(</a:t>
          </a:r>
          <a:r>
            <a:rPr lang="ru-RU" sz="1600" b="0" i="0" kern="1200" dirty="0">
              <a:solidFill>
                <a:schemeClr val="tx1"/>
              </a:solidFill>
              <a:effectLst/>
              <a:latin typeface="Inter"/>
              <a:hlinkClick xmlns:r="http://schemas.openxmlformats.org/officeDocument/2006/relationships" r:id="rId1"/>
            </a:rPr>
            <a:t>подробнее</a:t>
          </a:r>
          <a:r>
            <a:rPr lang="ru-RU" sz="1600" b="0" i="0" kern="1200" dirty="0">
              <a:solidFill>
                <a:schemeClr val="tx1"/>
              </a:solidFill>
              <a:effectLst/>
              <a:latin typeface="Inter"/>
            </a:rPr>
            <a:t>)</a:t>
          </a:r>
          <a:endParaRPr lang="ru-RU" sz="1600" kern="1200" dirty="0">
            <a:solidFill>
              <a:schemeClr val="tx1"/>
            </a:solidFill>
            <a:latin typeface="PT Sans Caption" panose="020B0603020203020204" pitchFamily="34" charset="-52"/>
          </a:endParaRPr>
        </a:p>
      </dsp:txBody>
      <dsp:txXfrm>
        <a:off x="684440" y="4624565"/>
        <a:ext cx="10812841" cy="924816"/>
      </dsp:txXfrm>
    </dsp:sp>
    <dsp:sp modelId="{1B296223-2345-485C-9527-277C669D2C1E}">
      <dsp:nvSpPr>
        <dsp:cNvPr id="0" name=""/>
        <dsp:cNvSpPr/>
      </dsp:nvSpPr>
      <dsp:spPr>
        <a:xfrm>
          <a:off x="98307" y="4508963"/>
          <a:ext cx="1156021" cy="11560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C9C0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2A765-4255-4C92-BD4E-6DF0DCD7CA76}">
      <dsp:nvSpPr>
        <dsp:cNvPr id="0" name=""/>
        <dsp:cNvSpPr/>
      </dsp:nvSpPr>
      <dsp:spPr>
        <a:xfrm>
          <a:off x="0" y="388"/>
          <a:ext cx="1151918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5998A1-CC84-4375-993A-007B95ADE2CD}">
      <dsp:nvSpPr>
        <dsp:cNvPr id="0" name=""/>
        <dsp:cNvSpPr/>
      </dsp:nvSpPr>
      <dsp:spPr>
        <a:xfrm>
          <a:off x="0" y="388"/>
          <a:ext cx="6929312" cy="79456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0" i="0" kern="1200" dirty="0">
            <a:latin typeface="PT Sans Caption" panose="020B0603020203020204" pitchFamily="34" charset="-52"/>
          </a:endParaRPr>
        </a:p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0" i="0" kern="1200" dirty="0">
            <a:latin typeface="PT Sans Caption" panose="020B0603020203020204" pitchFamily="34" charset="-52"/>
          </a:endParaRPr>
        </a:p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0" i="0" kern="1200" dirty="0">
            <a:latin typeface="PT Sans Caption" panose="020B0603020203020204" pitchFamily="34" charset="-52"/>
          </a:endParaRPr>
        </a:p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0" i="0" kern="1200" dirty="0">
            <a:latin typeface="PT Sans Caption" panose="020B0603020203020204" pitchFamily="34" charset="-52"/>
          </a:endParaRPr>
        </a:p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0" i="0" kern="1200" dirty="0">
            <a:latin typeface="PT Sans Caption" panose="020B0603020203020204" pitchFamily="34" charset="-52"/>
          </a:endParaRPr>
        </a:p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" b="0" i="0" kern="1200" dirty="0">
            <a:latin typeface="PT Sans Caption" panose="020B0603020203020204" pitchFamily="34" charset="-52"/>
          </a:endParaRPr>
        </a:p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latin typeface="PT Sans Caption" panose="020B0603020203020204" pitchFamily="34" charset="-52"/>
            </a:rPr>
            <a:t>Для перехода в окно формирования </a:t>
          </a:r>
          <a:r>
            <a:rPr lang="ru-RU" sz="1400" b="1" i="0" kern="1200" dirty="0">
              <a:latin typeface="PT Sans Caption" panose="020B0603020203020204" pitchFamily="34" charset="-52"/>
            </a:rPr>
            <a:t>"Регистрация АИК"</a:t>
          </a:r>
          <a:r>
            <a:rPr lang="ru-RU" sz="1400" b="0" i="0" kern="1200" dirty="0">
              <a:latin typeface="PT Sans Caption" panose="020B0603020203020204" pitchFamily="34" charset="-52"/>
            </a:rPr>
            <a:t>, необходимо:</a:t>
          </a:r>
          <a:endParaRPr lang="en-US" sz="1400" b="0" i="0" kern="1200" dirty="0">
            <a:latin typeface="PT Sans Caption" panose="020B0603020203020204" pitchFamily="34" charset="-52"/>
          </a:endParaRPr>
        </a:p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PT Sans Caption" panose="020B0603020203020204" pitchFamily="34" charset="-52"/>
            </a:rPr>
            <a:t>(</a:t>
          </a:r>
          <a:r>
            <a:rPr lang="ru-RU" sz="1400" b="0" i="0" kern="1200" dirty="0">
              <a:latin typeface="PT Sans Caption" panose="020B0603020203020204" pitchFamily="34" charset="-52"/>
              <a:hlinkClick xmlns:r="http://schemas.openxmlformats.org/officeDocument/2006/relationships" r:id="rId1"/>
            </a:rPr>
            <a:t>ссылка</a:t>
          </a:r>
          <a:r>
            <a:rPr lang="ru-RU" sz="1400" b="0" i="0" kern="1200" dirty="0">
              <a:latin typeface="PT Sans Caption" panose="020B0603020203020204" pitchFamily="34" charset="-52"/>
            </a:rPr>
            <a:t>)</a:t>
          </a:r>
          <a:endParaRPr lang="ru-RU" sz="1400" kern="1200" dirty="0">
            <a:latin typeface="PT Sans Caption" panose="020B0603020203020204" pitchFamily="34" charset="-52"/>
          </a:endParaRPr>
        </a:p>
      </dsp:txBody>
      <dsp:txXfrm>
        <a:off x="0" y="388"/>
        <a:ext cx="6929312" cy="794560"/>
      </dsp:txXfrm>
    </dsp:sp>
    <dsp:sp modelId="{6B98AA26-2BC2-4F17-A5EB-BD0AA96DD619}">
      <dsp:nvSpPr>
        <dsp:cNvPr id="0" name=""/>
        <dsp:cNvSpPr/>
      </dsp:nvSpPr>
      <dsp:spPr>
        <a:xfrm>
          <a:off x="7015199" y="12803"/>
          <a:ext cx="4494786" cy="24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kern="1200" dirty="0">
              <a:latin typeface="PT Sans Caption" panose="020B0603020203020204" pitchFamily="34" charset="-52"/>
            </a:rPr>
            <a:t>1. </a:t>
          </a:r>
          <a:r>
            <a:rPr lang="ru-RU" sz="1400" b="0" i="0" kern="1200" dirty="0">
              <a:latin typeface="PT Sans Caption" panose="020B0603020203020204" pitchFamily="34" charset="-52"/>
            </a:rPr>
            <a:t>Авторизоваться в личном кабинете.</a:t>
          </a:r>
          <a:endParaRPr lang="ru-RU" sz="1400" kern="1200" dirty="0">
            <a:latin typeface="PT Sans Caption" panose="020B0603020203020204" pitchFamily="34" charset="-52"/>
          </a:endParaRPr>
        </a:p>
      </dsp:txBody>
      <dsp:txXfrm>
        <a:off x="7015199" y="12803"/>
        <a:ext cx="4494786" cy="248300"/>
      </dsp:txXfrm>
    </dsp:sp>
    <dsp:sp modelId="{543FF5B7-65C8-4867-8060-C8394427FEBF}">
      <dsp:nvSpPr>
        <dsp:cNvPr id="0" name=""/>
        <dsp:cNvSpPr/>
      </dsp:nvSpPr>
      <dsp:spPr>
        <a:xfrm>
          <a:off x="6929312" y="261103"/>
          <a:ext cx="458067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F00F5D9-0B0C-4B8D-A23A-63C4D92A73A4}">
      <dsp:nvSpPr>
        <dsp:cNvPr id="0" name=""/>
        <dsp:cNvSpPr/>
      </dsp:nvSpPr>
      <dsp:spPr>
        <a:xfrm>
          <a:off x="7015199" y="273518"/>
          <a:ext cx="4494786" cy="24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kern="1200" dirty="0">
              <a:latin typeface="PT Sans Caption" panose="020B0603020203020204" pitchFamily="34" charset="-52"/>
            </a:rPr>
            <a:t>2. </a:t>
          </a:r>
          <a:r>
            <a:rPr lang="ru-RU" sz="1400" b="0" i="0" kern="1200" dirty="0">
              <a:latin typeface="PT Sans Caption" panose="020B0603020203020204" pitchFamily="34" charset="-52"/>
            </a:rPr>
            <a:t>Перейти в раздел Операции с кодами</a:t>
          </a:r>
          <a:endParaRPr lang="ru-RU" sz="1400" kern="1200" dirty="0">
            <a:latin typeface="PT Sans Caption" panose="020B0603020203020204" pitchFamily="34" charset="-52"/>
          </a:endParaRPr>
        </a:p>
      </dsp:txBody>
      <dsp:txXfrm>
        <a:off x="7015199" y="273518"/>
        <a:ext cx="4494786" cy="248300"/>
      </dsp:txXfrm>
    </dsp:sp>
    <dsp:sp modelId="{6B94FE6C-180D-4136-9544-0F69A2A39678}">
      <dsp:nvSpPr>
        <dsp:cNvPr id="0" name=""/>
        <dsp:cNvSpPr/>
      </dsp:nvSpPr>
      <dsp:spPr>
        <a:xfrm>
          <a:off x="6929312" y="521818"/>
          <a:ext cx="458067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88F695A-DB4B-484F-A7EB-557766A2854F}">
      <dsp:nvSpPr>
        <dsp:cNvPr id="0" name=""/>
        <dsp:cNvSpPr/>
      </dsp:nvSpPr>
      <dsp:spPr>
        <a:xfrm>
          <a:off x="7015199" y="534233"/>
          <a:ext cx="4494786" cy="24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kern="1200" dirty="0">
              <a:latin typeface="PT Sans Caption" panose="020B0603020203020204" pitchFamily="34" charset="-52"/>
            </a:rPr>
            <a:t>3. </a:t>
          </a:r>
          <a:r>
            <a:rPr lang="ru-RU" sz="1400" b="0" i="0" kern="1200" dirty="0">
              <a:latin typeface="PT Sans Caption" panose="020B0603020203020204" pitchFamily="34" charset="-52"/>
            </a:rPr>
            <a:t>Создать операцию - Регистрация АИК</a:t>
          </a:r>
          <a:endParaRPr lang="ru-RU" sz="1400" kern="1200" dirty="0">
            <a:latin typeface="PT Sans Caption" panose="020B0603020203020204" pitchFamily="34" charset="-52"/>
          </a:endParaRPr>
        </a:p>
      </dsp:txBody>
      <dsp:txXfrm>
        <a:off x="7015199" y="534233"/>
        <a:ext cx="4494786" cy="248300"/>
      </dsp:txXfrm>
    </dsp:sp>
    <dsp:sp modelId="{680C41F6-A162-4FC1-96CF-DBF939C36F1C}">
      <dsp:nvSpPr>
        <dsp:cNvPr id="0" name=""/>
        <dsp:cNvSpPr/>
      </dsp:nvSpPr>
      <dsp:spPr>
        <a:xfrm>
          <a:off x="6929312" y="782533"/>
          <a:ext cx="4580674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5D2C9-581F-45F8-8359-F54AFB18F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831CB5-7491-413D-BAB4-4C8C8779E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42736-F057-472D-A1C8-8EA1141D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28898-9A29-4FA6-86B8-A215FB54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E5633-E9FA-4958-BFD7-CCF922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7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A4882-CAC9-41D1-877B-7F71B8F5D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966F70-80CB-4DE1-B0F3-E4A926F2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0A14B-F589-4D95-B8E0-A0D36015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6C4F5-473D-4793-9801-679B551B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5E005-3D22-4866-8661-AF4789FF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1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C629EE-EE89-41D7-BE10-095590408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F2CB05-9AF5-49F9-B884-F36525994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75672-8C39-45C0-8477-1919AF97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C035D-45E3-4E75-9274-62463695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1756D-9A97-4883-AD69-319A08C6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4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B6E9E-C649-45D6-ABF7-952DB108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5ECFF0-94D4-4FA1-86F0-A04AF93ED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F9D32-8759-4695-A047-CAFBC368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C75A1-6F37-4FDB-9F4F-BDC2A2E6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1F22-A729-4BBE-97CC-3E010ECD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6EA58-A59F-41C0-B5D3-C57D77CF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2AD712-6B25-4547-9D07-3C3C17ADF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CE344-E5A4-479E-8889-07CA90397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AD6C12-0C92-40F8-81D6-E2A765E0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1426FD-7184-4867-9E75-623597F1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2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92E4E-BF6F-4964-B191-A732B5BD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FC8EA-4935-4911-9330-84A97FFF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112285-62DB-4E76-86CD-CC0603E7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CFC81-32A4-4100-BEF7-8E904749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0A2914-4B57-4793-A9CC-8E0CB8BD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F55F28-27E9-4963-9F2E-0D2B8471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9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2F708-95FA-4FBC-B5C2-832A2DCE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24516-43A8-43BD-B944-5C6DAB02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1BC80-9F19-4060-94A9-2FE1767C5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EBCD3A-41CB-49FA-9E94-9B71E30DE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F0FF81-5191-480D-BFE2-8A836EA91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826C42-B462-4618-9856-772B6B7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5499F-64BF-4FFE-8C22-F289E344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85553C-F231-4095-A269-C69EFA9F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4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995D-9C39-41D3-8D5F-D5A8F742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FBF481-7B30-4232-B487-62E69050E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A5D1EE-E624-4648-89D3-91E2DEA0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89900E-1FA0-412F-9C3B-E2983023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7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EAF718-58D0-4BB0-9C0B-5314CAB8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625915-993A-4C0E-8BE3-A8738492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DC2E95-B5F3-4A08-B222-A550884E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1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B27F5-3E5D-41BB-98DB-D8FC9C8E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AE0D-9DCE-41AA-A83A-399D1CFA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3FFCEA-518D-4320-B5D9-65E58A62E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E1F9DE-E507-4313-B8CD-A192B9FA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0D67C-104F-474E-9C49-90EA8715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992252-B05C-4E29-8BB3-C0A4ED0B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5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8E343-5DB9-4663-AC14-D21B28A6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5D5965-4711-4021-8C03-D94829A71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2336CC-8FCF-4146-8C0A-A9DAEA23B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ECCC0C-68D7-44D4-BBFA-B386DAE3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8E260-7825-40B6-BCE0-8F3CDB89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2BFAF5-58C4-4459-88EC-DBC7FEB6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FF4B5-C4C1-42F0-8DC8-CF8CA3D2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CD7269-E7AD-4E70-8EE6-D3D9ECB3D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21CC0-9B33-4A4E-B6B6-271C1AEA2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C309-2DD4-4AE1-BCF6-3757CF4159C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BAB05-EB58-42E6-A0C4-9B23368AA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F9F122-1890-4132-9AAC-C98529990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7700-8A93-443D-AECA-F32EBCE1F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3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lp.crpt-turon.uz/hc/ru/articles/36031042612625-xTrace-%D0%9D%D0%B0%D1%81%D1%82%D1%80%D0%BE%D0%B9%D0%BA%D0%B8-%D0%B4%D0%BB%D1%8F-%D0%BD%D0%B0%D1%87%D0%B0%D0%BB%D0%B0-%D1%80%D0%B0%D0%B1%D0%BE%D1%82%D1%8B-%D0%B2-%D0%BE%D0%B1%D0%BD%D0%BE%D0%B2%D0%BB%D0%B5%D0%BD%D0%BD%D0%BE%D0%BC-%D0%BB%D0%B8%D1%87%D0%BD%D0%BE%D0%BC-%D0%BA%D0%B0%D0%B1%D0%B8%D0%BD%D0%B5%D1%82%D0%B5-ASL-BELGISI-ver-2-0" TargetMode="External"/><Relationship Id="rId5" Type="http://schemas.openxmlformats.org/officeDocument/2006/relationships/hyperlink" Target="https://help.crpt-turon.uz/hc/ru/articles/36077554083089-xTrace-%D0%9F%D1%80%D0%BE%D1%84%D0%B8%D0%BB%D1%8C-%D0%BF%D0%BE%D0%BB%D1%8C%D0%B7%D0%BE%D0%B2%D0%B0%D1%82%D0%B5%D0%BB%D1%8F-%D0%9C%D0%B5%D1%81%D1%82%D0%B0-%D0%BE%D1%81%D1%83%D1%89%D0%B5%D1%81%D1%82%D0%B2%D0%BB%D0%B5%D0%BD%D0%B8%D1%8F-%D0%B4%D0%B5%D1%8F%D1%82%D0%B5%D0%BB%D1%8C%D0%BD%D0%BE%D1%81%D1%82%D0%B8-%D0%9C%D0%9E%D0%94" TargetMode="External"/><Relationship Id="rId4" Type="http://schemas.openxmlformats.org/officeDocument/2006/relationships/hyperlink" Target="https://help.crpt-turon.uz/hc/ru/articles/32039062914193-xTrace-%D0%A0%D0%B5%D0%B3%D0%B8%D1%81%D1%82%D1%80%D0%B0%D1%86%D0%B8%D1%8F-%D0%B2-%D0%9D%D0%98%D0%A1-Asl-Belgis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help.crpt-turon.uz/hc/ru/articles/33093506195089-xTrace-%D0%9F%D1%80%D0%BE%D1%84%D0%B8%D0%BB%D1%8C-%D0%BF%D0%BE%D0%BB%D1%8C%D0%B7%D0%BE%D0%B2%D0%B0%D1%82%D0%B5%D0%BB%D1%8F-%D0%A0%D0%BE%D0%BB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xtrace.stage.aslbelgisi.u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hyperlink" Target="https://xtrace.aslbelgisi.uz/products/publish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xtrace.stage.aslbelgisi.uz/" TargetMode="External"/><Relationship Id="rId4" Type="http://schemas.openxmlformats.org/officeDocument/2006/relationships/hyperlink" Target="https://help.crpt-turon.uz/hc/ru/articles/32409173889937-xTrace-%D0%97%D0%B0%D0%BA%D0%B0%D0%B7-%D0%BA%D0%BE%D0%B4%D0%BE%D0%B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help.crpt-turon.uz/hc/ru/articles/33021919815953-xTrace-%D0%9D%D0%B0%D0%BD%D0%B5%D1%81%D0%B5%D0%BD%D0%B8%D0%B5-%D0%9A%D0%9C" TargetMode="Externa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help.crpt-turon.uz/hc/ru/articles/3309350619508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hyperlink" Target="mailto:a.vakilev@crpt-turon.u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mailto:s.kasymova@crpt-turon.uz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4.svg"/><Relationship Id="rId4" Type="http://schemas.openxmlformats.org/officeDocument/2006/relationships/hyperlink" Target="mailto:support@crpt-turon.uz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3">
            <a:extLst>
              <a:ext uri="{FF2B5EF4-FFF2-40B4-BE49-F238E27FC236}">
                <a16:creationId xmlns:a16="http://schemas.microsoft.com/office/drawing/2014/main" id="{49A0B179-753E-475B-ACF2-AF6A720793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B0846-BD6B-4923-A6BA-062F8F9F2B1E}"/>
              </a:ext>
            </a:extLst>
          </p:cNvPr>
          <p:cNvSpPr txBox="1"/>
          <p:nvPr/>
        </p:nvSpPr>
        <p:spPr>
          <a:xfrm>
            <a:off x="262702" y="2267482"/>
            <a:ext cx="6163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C9C01"/>
                </a:solidFill>
                <a:latin typeface="PT Sans Caption" panose="020B06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XTRACE</a:t>
            </a:r>
          </a:p>
          <a:p>
            <a:pPr algn="ctr"/>
            <a:r>
              <a:rPr lang="ru-RU" sz="2000" dirty="0">
                <a:latin typeface="PT Sans Caption" panose="020B06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ЭТАПЫ ФУНКЦИОНИРОВАНИЯ НАЦИОНАЛЬНОЙ ИНФОРМАЦИОННОЙ СИСТЕМЫ ЦИФРОВОЙ МАРКИРОВКИ.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714BD-FEEB-41C9-B5AF-82F16186ED8C}"/>
              </a:ext>
            </a:extLst>
          </p:cNvPr>
          <p:cNvSpPr txBox="1"/>
          <p:nvPr/>
        </p:nvSpPr>
        <p:spPr>
          <a:xfrm>
            <a:off x="1004803" y="3797398"/>
            <a:ext cx="4633997" cy="400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PT Sans Caption" panose="020B0603020203020204" pitchFamily="34" charset="-52"/>
                <a:ea typeface="Tahoma" panose="020B0604030504040204" pitchFamily="34" charset="0"/>
                <a:cs typeface="Tahoma" panose="020B0604030504040204" pitchFamily="34" charset="0"/>
              </a:rPr>
              <a:t>   ВВЕДЕНИЯ И КЛЮЧЕВЫЕ ЭТАПЫ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E2BFE7A-8154-E315-8099-93C4B7737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884" r="35292" b="-4"/>
          <a:stretch/>
        </p:blipFill>
        <p:spPr>
          <a:xfrm>
            <a:off x="6637809" y="1"/>
            <a:ext cx="5586814" cy="6857999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D488F4-DB74-8727-BE1F-5345911B08C6}"/>
              </a:ext>
            </a:extLst>
          </p:cNvPr>
          <p:cNvSpPr/>
          <p:nvPr/>
        </p:nvSpPr>
        <p:spPr>
          <a:xfrm>
            <a:off x="1518502" y="311804"/>
            <a:ext cx="3652135" cy="967921"/>
          </a:xfrm>
          <a:prstGeom prst="rect">
            <a:avLst/>
          </a:prstGeom>
        </p:spPr>
        <p:txBody>
          <a:bodyPr wrap="square" lIns="0" tIns="144000" rIns="0" bIns="144000">
            <a:spAutoFit/>
          </a:bodyPr>
          <a:lstStyle>
            <a:defPPr>
              <a:defRPr lang="en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398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1C9C01"/>
                </a:solidFill>
                <a:effectLst/>
                <a:uLnTx/>
                <a:uFillTx/>
                <a:latin typeface="PT Sans Caption" panose="020B06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CRPT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67A859"/>
                </a:solidFill>
                <a:effectLst/>
                <a:uLnTx/>
                <a:uFillTx/>
                <a:latin typeface="PT Sans Caption" panose="020B06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1C9C01"/>
                </a:solidFill>
                <a:effectLst/>
                <a:uLnTx/>
                <a:uFillTx/>
                <a:latin typeface="PT Sans Caption" panose="020B0603020203020204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TURON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C9C01"/>
              </a:solidFill>
              <a:effectLst/>
              <a:uLnTx/>
              <a:uFillTx/>
              <a:latin typeface="PT Sans Caption" panose="020B0603020203020204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EC30C7-6DEA-447A-BB2B-AEB1D1540379}"/>
              </a:ext>
            </a:extLst>
          </p:cNvPr>
          <p:cNvCxnSpPr/>
          <p:nvPr/>
        </p:nvCxnSpPr>
        <p:spPr>
          <a:xfrm>
            <a:off x="386355" y="3694159"/>
            <a:ext cx="57862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>
            <a:extLst>
              <a:ext uri="{FF2B5EF4-FFF2-40B4-BE49-F238E27FC236}">
                <a16:creationId xmlns:a16="http://schemas.microsoft.com/office/drawing/2014/main" id="{E6C70984-FFC0-A509-8BD9-4FC97ACA5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b="17506"/>
          <a:stretch/>
        </p:blipFill>
        <p:spPr>
          <a:xfrm>
            <a:off x="819498" y="5513769"/>
            <a:ext cx="2304030" cy="70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73">
            <a:extLst>
              <a:ext uri="{FF2B5EF4-FFF2-40B4-BE49-F238E27FC236}">
                <a16:creationId xmlns:a16="http://schemas.microsoft.com/office/drawing/2014/main" id="{4CA64E75-EE86-4E80-95A6-6FD148359E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15638765-B700-4AE3-9487-599BB9B83B9B}"/>
              </a:ext>
            </a:extLst>
          </p:cNvPr>
          <p:cNvSpPr/>
          <p:nvPr/>
        </p:nvSpPr>
        <p:spPr>
          <a:xfrm>
            <a:off x="173381" y="1337129"/>
            <a:ext cx="723996" cy="7070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PT Sans Caption" panose="020B0603020203020204" pitchFamily="34" charset="-52"/>
              </a:rPr>
              <a:t>ШАГ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7DDF06-C42C-4C84-BE45-39C8F38260C5}"/>
              </a:ext>
            </a:extLst>
          </p:cNvPr>
          <p:cNvSpPr txBox="1"/>
          <p:nvPr/>
        </p:nvSpPr>
        <p:spPr>
          <a:xfrm>
            <a:off x="244373" y="773612"/>
            <a:ext cx="116101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НИС МПТ «ASL BELGISI» — это национальная информационная система мониторинга и прослеживаемости товаров, обеспечивающая полный цикл маркировки продукции для участников оборота: от регистрации товарной карточки до ввода маркированного товара в обращение.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19AC5E-EA63-4A2D-B286-C1BAD6D6C3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73381" y="91139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25D9FE1-A954-41AB-AC00-F534A322727C}"/>
              </a:ext>
            </a:extLst>
          </p:cNvPr>
          <p:cNvSpPr/>
          <p:nvPr/>
        </p:nvSpPr>
        <p:spPr>
          <a:xfrm>
            <a:off x="850806" y="165370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PT Sans Caption" panose="020B0603020203020204" pitchFamily="34" charset="-52"/>
              </a:rPr>
              <a:t>РЕГИСТРАЦИЯ В СИСТЕМЕ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5D2C5-06D0-4B52-AB5B-021F03CE4E6C}"/>
              </a:ext>
            </a:extLst>
          </p:cNvPr>
          <p:cNvSpPr txBox="1"/>
          <p:nvPr/>
        </p:nvSpPr>
        <p:spPr>
          <a:xfrm>
            <a:off x="173381" y="1519429"/>
            <a:ext cx="6094378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Проверка готовности компьютера</a:t>
            </a:r>
            <a:endParaRPr lang="ru-RU" sz="16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ADBA78-4219-4343-84E1-9C53A791D2F3}"/>
              </a:ext>
            </a:extLst>
          </p:cNvPr>
          <p:cNvSpPr txBox="1"/>
          <p:nvPr/>
        </p:nvSpPr>
        <p:spPr>
          <a:xfrm>
            <a:off x="240936" y="1630791"/>
            <a:ext cx="6094378" cy="197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Segoe UI Emoji" panose="020B0502040204020203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Segoe UI Emoji" panose="020B0502040204020203" pitchFamily="34" charset="0"/>
              </a:rPr>
              <a:t>🔗</a:t>
            </a: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solidFill>
                  <a:srgbClr val="0563C1"/>
                </a:solidFill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help.crpt-turon.uz (регистрация в системе)</a:t>
            </a:r>
            <a:endParaRPr lang="ru-RU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Для корректной работы в системе необходимо: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Активный адрес электронной почты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Электронная цифровая подпись (ЭЦП)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Криптографическое программное обеспечение (ПО)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082B0D7-E3E9-41A5-876F-7329682963E2}"/>
              </a:ext>
            </a:extLst>
          </p:cNvPr>
          <p:cNvSpPr/>
          <p:nvPr/>
        </p:nvSpPr>
        <p:spPr>
          <a:xfrm>
            <a:off x="5836520" y="1621398"/>
            <a:ext cx="723996" cy="7070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PT Sans Caption" panose="020B0603020203020204" pitchFamily="34" charset="-52"/>
              </a:rPr>
              <a:t>ШАГ 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8DAD1-252D-435A-B68C-F78D7256EEB0}"/>
              </a:ext>
            </a:extLst>
          </p:cNvPr>
          <p:cNvSpPr txBox="1"/>
          <p:nvPr/>
        </p:nvSpPr>
        <p:spPr>
          <a:xfrm>
            <a:off x="6583252" y="1756520"/>
            <a:ext cx="6094378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Подача заявки на регистрацию</a:t>
            </a:r>
            <a:endParaRPr lang="ru-RU" sz="16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F54A6-5398-4C0B-B8E8-012535A1EB6F}"/>
              </a:ext>
            </a:extLst>
          </p:cNvPr>
          <p:cNvSpPr txBox="1"/>
          <p:nvPr/>
        </p:nvSpPr>
        <p:spPr>
          <a:xfrm>
            <a:off x="6049428" y="2294417"/>
            <a:ext cx="5748188" cy="2873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 регистрации необходимо выбрать ЭЦП юридического лица.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заявке указываются: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Данные участника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Товарные группы и роли субъекта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Основное место деятельности (МОД) – </a:t>
            </a: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подробнее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Банковские реквизиты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Данные заявителя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Данные пользователей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D23CF49-2D36-41EC-AE93-9DAAC50D253F}"/>
              </a:ext>
            </a:extLst>
          </p:cNvPr>
          <p:cNvSpPr/>
          <p:nvPr/>
        </p:nvSpPr>
        <p:spPr>
          <a:xfrm>
            <a:off x="294715" y="4032179"/>
            <a:ext cx="723996" cy="70706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PT Sans Caption" panose="020B0603020203020204" pitchFamily="34" charset="-52"/>
              </a:rPr>
              <a:t>ШАГ </a:t>
            </a:r>
            <a:r>
              <a:rPr lang="en-US" sz="1200" b="1" dirty="0">
                <a:latin typeface="PT Sans Caption" panose="020B0603020203020204" pitchFamily="34" charset="-52"/>
              </a:rPr>
              <a:t>3</a:t>
            </a:r>
            <a:r>
              <a:rPr lang="ru-RU" sz="1200" b="1" dirty="0">
                <a:latin typeface="PT Sans Caption" panose="020B0603020203020204" pitchFamily="34" charset="-52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05223C-EF6E-4974-A5FD-990E291A8043}"/>
              </a:ext>
            </a:extLst>
          </p:cNvPr>
          <p:cNvSpPr txBox="1"/>
          <p:nvPr/>
        </p:nvSpPr>
        <p:spPr>
          <a:xfrm>
            <a:off x="1038881" y="4241987"/>
            <a:ext cx="6415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Активация учетной записи</a:t>
            </a:r>
            <a:endParaRPr lang="ru-RU" sz="1600" dirty="0">
              <a:latin typeface="PT Sans Caption" panose="020B0603020203020204" pitchFamily="3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ECD7BA-5064-4F19-9B1A-8FD81A67D0FC}"/>
              </a:ext>
            </a:extLst>
          </p:cNvPr>
          <p:cNvSpPr txBox="1"/>
          <p:nvPr/>
        </p:nvSpPr>
        <p:spPr>
          <a:xfrm>
            <a:off x="290944" y="4756672"/>
            <a:ext cx="11684636" cy="161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После подачи заявки: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Заявка уходит на проверку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После успешной проверки — система направляет ссылку активации на указанный заявителем адрес электронной почты</a:t>
            </a:r>
            <a:endParaRPr lang="en-US" sz="1400" dirty="0">
              <a:effectLst/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ru-RU" sz="1400" dirty="0">
                <a:effectLst/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Пользователь активирует учетную запись (вводит пароль и подписывает ЭЦП)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200" b="1" i="0" dirty="0">
                <a:solidFill>
                  <a:srgbClr val="FF0000"/>
                </a:solidFill>
                <a:effectLst/>
                <a:latin typeface="Inter"/>
              </a:rPr>
              <a:t>*</a:t>
            </a:r>
            <a:r>
              <a:rPr lang="ru-RU" sz="1200" b="1" dirty="0">
                <a:latin typeface="PT Sans Caption" panose="020B06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одноразовый код активации действителен в течение 7 дней с момента отправки</a:t>
            </a:r>
            <a:endParaRPr lang="en-US" sz="1200" b="1" dirty="0">
              <a:latin typeface="PT Sans Caption" panose="020B06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5FBD4B1-346D-45D4-B341-A12B88DD83AA}"/>
              </a:ext>
            </a:extLst>
          </p:cNvPr>
          <p:cNvCxnSpPr/>
          <p:nvPr/>
        </p:nvCxnSpPr>
        <p:spPr>
          <a:xfrm>
            <a:off x="290944" y="3959157"/>
            <a:ext cx="5205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D76901D-AE07-4A26-8EFE-F4AE80A72E33}"/>
              </a:ext>
            </a:extLst>
          </p:cNvPr>
          <p:cNvCxnSpPr/>
          <p:nvPr/>
        </p:nvCxnSpPr>
        <p:spPr>
          <a:xfrm flipV="1">
            <a:off x="5496128" y="1614791"/>
            <a:ext cx="0" cy="2431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250DC0B-1ABF-4F40-8ABB-80A4879FDF37}"/>
              </a:ext>
            </a:extLst>
          </p:cNvPr>
          <p:cNvCxnSpPr/>
          <p:nvPr/>
        </p:nvCxnSpPr>
        <p:spPr>
          <a:xfrm>
            <a:off x="5496128" y="4046706"/>
            <a:ext cx="0" cy="1400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47EB924-3D2C-418A-923E-31E3C280004C}"/>
              </a:ext>
            </a:extLst>
          </p:cNvPr>
          <p:cNvCxnSpPr/>
          <p:nvPr/>
        </p:nvCxnSpPr>
        <p:spPr>
          <a:xfrm>
            <a:off x="5496128" y="5447489"/>
            <a:ext cx="60700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6248056-342B-4648-8718-120AF76A0D7C}"/>
              </a:ext>
            </a:extLst>
          </p:cNvPr>
          <p:cNvSpPr txBox="1"/>
          <p:nvPr/>
        </p:nvSpPr>
        <p:spPr>
          <a:xfrm>
            <a:off x="173381" y="6477505"/>
            <a:ext cx="674786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400" b="1" i="0" dirty="0">
                <a:solidFill>
                  <a:srgbClr val="434F61"/>
                </a:solidFill>
                <a:effectLst/>
                <a:latin typeface="Inter"/>
              </a:rPr>
              <a:t>Настройки для начала работы в обновленном личном кабинете ASL BELGISI</a:t>
            </a:r>
            <a:r>
              <a:rPr lang="en-US" sz="1400" b="1" i="0" dirty="0">
                <a:solidFill>
                  <a:srgbClr val="434F61"/>
                </a:solidFill>
                <a:effectLst/>
                <a:latin typeface="Inter"/>
              </a:rPr>
              <a:t> - </a:t>
            </a:r>
            <a:r>
              <a:rPr lang="ru-RU" sz="1400" b="1" i="0" dirty="0">
                <a:solidFill>
                  <a:srgbClr val="434F61"/>
                </a:solidFill>
                <a:effectLst/>
                <a:latin typeface="Inter"/>
                <a:hlinkClick r:id="rId6"/>
              </a:rPr>
              <a:t>ссылка</a:t>
            </a:r>
            <a:endParaRPr lang="ru-RU" sz="1400" b="1" i="0" dirty="0">
              <a:solidFill>
                <a:srgbClr val="434F61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92396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73">
            <a:extLst>
              <a:ext uri="{FF2B5EF4-FFF2-40B4-BE49-F238E27FC236}">
                <a16:creationId xmlns:a16="http://schemas.microsoft.com/office/drawing/2014/main" id="{4F0287E1-7405-498B-A3A9-10DCF1B6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C7879-D151-4CFD-B07C-1824F839B363}"/>
              </a:ext>
            </a:extLst>
          </p:cNvPr>
          <p:cNvSpPr txBox="1"/>
          <p:nvPr/>
        </p:nvSpPr>
        <p:spPr>
          <a:xfrm>
            <a:off x="674298" y="640918"/>
            <a:ext cx="11226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434F61"/>
                </a:solidFill>
                <a:effectLst/>
                <a:latin typeface="PT Sans Caption" panose="020B0603020203020204" pitchFamily="34" charset="-52"/>
              </a:rPr>
              <a:t>Добавление роли пользователю осуществляется с целью предоставления возможностей работы в личном кабинете, заказа кодов маркировки и выполнения других операций, связанных с маркировкой.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FEEDC7-9EC2-47F2-A90D-85C27F51BF21}"/>
              </a:ext>
            </a:extLst>
          </p:cNvPr>
          <p:cNvSpPr/>
          <p:nvPr/>
        </p:nvSpPr>
        <p:spPr>
          <a:xfrm>
            <a:off x="868901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НАСТРОЙКА РОЛЕЙ</a:t>
            </a:r>
            <a:endParaRPr lang="ru-RU" sz="1800" dirty="0">
              <a:solidFill>
                <a:schemeClr val="bg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83347B-A420-455A-9952-9F8A7848AA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D6FF27-61FA-451B-8056-4B757C9E7B41}"/>
              </a:ext>
            </a:extLst>
          </p:cNvPr>
          <p:cNvSpPr txBox="1"/>
          <p:nvPr/>
        </p:nvSpPr>
        <p:spPr>
          <a:xfrm>
            <a:off x="609833" y="1442402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0" dirty="0">
                <a:latin typeface="PT Sans Caption" panose="020B0603020203020204" pitchFamily="34" charset="-52"/>
              </a:rPr>
              <a:t>       </a:t>
            </a:r>
            <a:r>
              <a:rPr lang="ru-RU" sz="2000" b="0" dirty="0">
                <a:latin typeface="PT Sans Caption" panose="020B0603020203020204" pitchFamily="34" charset="-52"/>
              </a:rPr>
              <a:t>Переход в раздел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5EED85F-11EC-4BE0-9084-6CC474751611}"/>
              </a:ext>
            </a:extLst>
          </p:cNvPr>
          <p:cNvSpPr/>
          <p:nvPr/>
        </p:nvSpPr>
        <p:spPr>
          <a:xfrm>
            <a:off x="190966" y="1220240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PT Sans Caption" panose="020B0603020203020204" pitchFamily="34" charset="-52"/>
              </a:rPr>
              <a:t>ШАГ 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0AA490-A857-4967-956D-A98CE92B22C5}"/>
              </a:ext>
            </a:extLst>
          </p:cNvPr>
          <p:cNvSpPr txBox="1"/>
          <p:nvPr/>
        </p:nvSpPr>
        <p:spPr>
          <a:xfrm>
            <a:off x="5903570" y="1426049"/>
            <a:ext cx="60974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Профиль организации → Пользователи → Добавить пользователя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PT Sans Caption" panose="020B0603020203020204" pitchFamily="34" charset="-52"/>
                <a:hlinkClick r:id="rId4"/>
              </a:rPr>
              <a:t>https://help.crpt-turon.uz</a:t>
            </a:r>
            <a:br>
              <a:rPr lang="ru-RU" sz="1800" dirty="0">
                <a:solidFill>
                  <a:schemeClr val="tx1"/>
                </a:solidFill>
                <a:latin typeface="PT Sans Caption" panose="020B0603020203020204" pitchFamily="34" charset="-52"/>
              </a:rPr>
            </a:br>
            <a:endParaRPr lang="ru-RU" sz="1800" dirty="0">
              <a:solidFill>
                <a:schemeClr val="tx1"/>
              </a:solidFill>
              <a:latin typeface="PT Sans Caption" panose="020B0603020203020204" pitchFamily="34" charset="-52"/>
            </a:endParaRPr>
          </a:p>
        </p:txBody>
      </p:sp>
      <p:pic>
        <p:nvPicPr>
          <p:cNvPr id="17" name="Graphic 12">
            <a:extLst>
              <a:ext uri="{FF2B5EF4-FFF2-40B4-BE49-F238E27FC236}">
                <a16:creationId xmlns:a16="http://schemas.microsoft.com/office/drawing/2014/main" id="{184957B1-BFAB-4BC9-BE26-67E77C547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6553" y="1311966"/>
            <a:ext cx="609701" cy="661720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81F307B8-AA5B-42DE-B5D8-1CB8C341359B}"/>
              </a:ext>
            </a:extLst>
          </p:cNvPr>
          <p:cNvSpPr/>
          <p:nvPr/>
        </p:nvSpPr>
        <p:spPr>
          <a:xfrm>
            <a:off x="190966" y="2297603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PT Sans Caption" panose="020B0603020203020204" pitchFamily="34" charset="-52"/>
              </a:rPr>
              <a:t>ШАГ </a:t>
            </a:r>
            <a:r>
              <a:rPr lang="en-US" sz="1400" b="1" dirty="0">
                <a:latin typeface="PT Sans Caption" panose="020B0603020203020204" pitchFamily="34" charset="-52"/>
              </a:rPr>
              <a:t>2</a:t>
            </a:r>
            <a:r>
              <a:rPr lang="ru-RU" sz="1400" b="1" dirty="0">
                <a:latin typeface="PT Sans Caption" panose="020B0603020203020204" pitchFamily="34" charset="-52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1A2B5-ECFB-4663-BB96-A8DE16AE8E41}"/>
              </a:ext>
            </a:extLst>
          </p:cNvPr>
          <p:cNvSpPr txBox="1"/>
          <p:nvPr/>
        </p:nvSpPr>
        <p:spPr>
          <a:xfrm>
            <a:off x="1099039" y="2520886"/>
            <a:ext cx="6097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0" dirty="0">
                <a:latin typeface="PT Sans Caption" panose="020B0603020203020204" pitchFamily="34" charset="-52"/>
              </a:rPr>
              <a:t>Назначение ролей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pic>
        <p:nvPicPr>
          <p:cNvPr id="21" name="Graphic 12">
            <a:extLst>
              <a:ext uri="{FF2B5EF4-FFF2-40B4-BE49-F238E27FC236}">
                <a16:creationId xmlns:a16="http://schemas.microsoft.com/office/drawing/2014/main" id="{E985B63C-A548-4C74-9EDB-C4566A77E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944" y="2390081"/>
            <a:ext cx="609701" cy="6617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0C76464-3701-4510-BE60-697A50C58BF5}"/>
              </a:ext>
            </a:extLst>
          </p:cNvPr>
          <p:cNvSpPr txBox="1"/>
          <p:nvPr/>
        </p:nvSpPr>
        <p:spPr>
          <a:xfrm>
            <a:off x="5838159" y="2260117"/>
            <a:ext cx="64241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Первому зарегистрированному пользователю присваивается роль </a:t>
            </a:r>
            <a:r>
              <a:rPr lang="ru-RU" sz="1400" b="1" dirty="0">
                <a:latin typeface="PT Sans Caption" panose="020B0603020203020204" pitchFamily="34" charset="-52"/>
              </a:rPr>
              <a:t>"Администратор"</a:t>
            </a:r>
            <a:r>
              <a:rPr lang="ru-RU" sz="1400" dirty="0">
                <a:latin typeface="PT Sans Caption" panose="020B0603020203020204" pitchFamily="34" charset="-52"/>
              </a:rPr>
              <a:t> автоматически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Остальным — назначаются вручную в процессе добавления</a:t>
            </a: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E6ABB0F-9F06-4F9A-80B1-49FE61431400}"/>
              </a:ext>
            </a:extLst>
          </p:cNvPr>
          <p:cNvSpPr/>
          <p:nvPr/>
        </p:nvSpPr>
        <p:spPr>
          <a:xfrm>
            <a:off x="190966" y="3374966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PT Sans Caption" panose="020B0603020203020204" pitchFamily="34" charset="-52"/>
              </a:rPr>
              <a:t>ШАГ </a:t>
            </a:r>
            <a:r>
              <a:rPr lang="en-US" sz="1400" b="1" dirty="0">
                <a:latin typeface="PT Sans Caption" panose="020B0603020203020204" pitchFamily="34" charset="-52"/>
              </a:rPr>
              <a:t>3</a:t>
            </a:r>
            <a:r>
              <a:rPr lang="ru-RU" sz="1400" b="1" dirty="0">
                <a:latin typeface="PT Sans Caption" panose="020B0603020203020204" pitchFamily="34" charset="-52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B01ACF-0602-42C5-9D4D-BDEEAC39B378}"/>
              </a:ext>
            </a:extLst>
          </p:cNvPr>
          <p:cNvSpPr txBox="1"/>
          <p:nvPr/>
        </p:nvSpPr>
        <p:spPr>
          <a:xfrm>
            <a:off x="1099039" y="3475138"/>
            <a:ext cx="3487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0" dirty="0">
                <a:latin typeface="PT Sans Caption" panose="020B0603020203020204" pitchFamily="34" charset="-52"/>
              </a:rPr>
              <a:t>Заполнение обязательных полей</a:t>
            </a:r>
            <a:endParaRPr lang="ru-RU" dirty="0">
              <a:latin typeface="PT Sans Caption" panose="020B0603020203020204" pitchFamily="34" charset="-52"/>
            </a:endParaRPr>
          </a:p>
        </p:txBody>
      </p:sp>
      <p:pic>
        <p:nvPicPr>
          <p:cNvPr id="30" name="Graphic 12">
            <a:extLst>
              <a:ext uri="{FF2B5EF4-FFF2-40B4-BE49-F238E27FC236}">
                <a16:creationId xmlns:a16="http://schemas.microsoft.com/office/drawing/2014/main" id="{072B35F3-8683-4B99-B623-A96329F25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945" y="3467443"/>
            <a:ext cx="609701" cy="6617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F96BD70-885D-40A2-A01F-83E270A726FB}"/>
              </a:ext>
            </a:extLst>
          </p:cNvPr>
          <p:cNvSpPr txBox="1"/>
          <p:nvPr/>
        </p:nvSpPr>
        <p:spPr>
          <a:xfrm>
            <a:off x="5838158" y="3351884"/>
            <a:ext cx="65535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Товарные группы (на которых будет работать пользователь)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МОД — место осуществления деятельности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Назначаемые роли и полномочия (см. Подробно о ролях)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4A16571-0090-4F87-B2DF-8E308C98C4E3}"/>
              </a:ext>
            </a:extLst>
          </p:cNvPr>
          <p:cNvCxnSpPr/>
          <p:nvPr/>
        </p:nvCxnSpPr>
        <p:spPr>
          <a:xfrm>
            <a:off x="5888981" y="2066916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4EC0B47-AC8E-48B9-9DFA-C39F6EAFC252}"/>
              </a:ext>
            </a:extLst>
          </p:cNvPr>
          <p:cNvCxnSpPr/>
          <p:nvPr/>
        </p:nvCxnSpPr>
        <p:spPr>
          <a:xfrm>
            <a:off x="5915724" y="3144279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09BB52E7-823F-4E20-B46B-02EE30C27BFC}"/>
              </a:ext>
            </a:extLst>
          </p:cNvPr>
          <p:cNvSpPr/>
          <p:nvPr/>
        </p:nvSpPr>
        <p:spPr>
          <a:xfrm>
            <a:off x="199758" y="4450816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PT Sans Caption" panose="020B0603020203020204" pitchFamily="34" charset="-52"/>
              </a:rPr>
              <a:t>ШАГ </a:t>
            </a:r>
            <a:r>
              <a:rPr lang="en-US" sz="1400" b="1" dirty="0">
                <a:latin typeface="PT Sans Caption" panose="020B0603020203020204" pitchFamily="34" charset="-52"/>
              </a:rPr>
              <a:t>4</a:t>
            </a:r>
            <a:r>
              <a:rPr lang="ru-RU" sz="1400" b="1" dirty="0">
                <a:latin typeface="PT Sans Caption" panose="020B0603020203020204" pitchFamily="34" charset="-52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A4FD1D-3035-460D-8B37-793CA49CA54D}"/>
              </a:ext>
            </a:extLst>
          </p:cNvPr>
          <p:cNvSpPr txBox="1"/>
          <p:nvPr/>
        </p:nvSpPr>
        <p:spPr>
          <a:xfrm>
            <a:off x="1099039" y="475701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0">
                <a:latin typeface="PT Sans Caption" panose="020B0603020203020204" pitchFamily="34" charset="-52"/>
              </a:rPr>
              <a:t>Активация учетной записи</a:t>
            </a:r>
            <a:endParaRPr lang="ru-RU" dirty="0">
              <a:latin typeface="PT Sans Caption" panose="020B0603020203020204" pitchFamily="34" charset="-52"/>
            </a:endParaRPr>
          </a:p>
        </p:txBody>
      </p:sp>
      <p:pic>
        <p:nvPicPr>
          <p:cNvPr id="39" name="Graphic 12">
            <a:extLst>
              <a:ext uri="{FF2B5EF4-FFF2-40B4-BE49-F238E27FC236}">
                <a16:creationId xmlns:a16="http://schemas.microsoft.com/office/drawing/2014/main" id="{6A09B755-7B9F-4D66-B596-720B8D8C6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52945" y="4616660"/>
            <a:ext cx="609701" cy="661720"/>
          </a:xfrm>
          <a:prstGeom prst="rect">
            <a:avLst/>
          </a:prstGeom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4C1CC15-FE85-4EC5-AE58-920C9D22CAA1}"/>
              </a:ext>
            </a:extLst>
          </p:cNvPr>
          <p:cNvCxnSpPr/>
          <p:nvPr/>
        </p:nvCxnSpPr>
        <p:spPr>
          <a:xfrm>
            <a:off x="5915724" y="4238887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6E4A3AA-FA3E-49A9-8CA5-8F2E77D72C0D}"/>
              </a:ext>
            </a:extLst>
          </p:cNvPr>
          <p:cNvSpPr txBox="1"/>
          <p:nvPr/>
        </p:nvSpPr>
        <p:spPr>
          <a:xfrm>
            <a:off x="5803589" y="4238887"/>
            <a:ext cx="69302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После добавления — пользователю на почту отправляется ссылка активации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При переходе по ссылке: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Вводится пароль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Подписывается сертификат ЭЦП</a:t>
            </a:r>
            <a:endParaRPr lang="en-US" sz="1400" dirty="0">
              <a:latin typeface="PT Sans Caption" panose="020B0603020203020204" pitchFamily="34" charset="-52"/>
            </a:endParaRP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Учетная запись активируется (статус: "Активирован")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F3B2EB4-D882-443C-8E75-5E15FC02C96D}"/>
              </a:ext>
            </a:extLst>
          </p:cNvPr>
          <p:cNvCxnSpPr/>
          <p:nvPr/>
        </p:nvCxnSpPr>
        <p:spPr>
          <a:xfrm>
            <a:off x="5915723" y="5616389"/>
            <a:ext cx="58731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41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4DBE833-B5AD-4C41-86C5-E1756D49A346}"/>
              </a:ext>
            </a:extLst>
          </p:cNvPr>
          <p:cNvSpPr/>
          <p:nvPr/>
        </p:nvSpPr>
        <p:spPr>
          <a:xfrm>
            <a:off x="8738135" y="3866790"/>
            <a:ext cx="3134932" cy="19206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4154F3B-6CBC-4E83-B94A-962787DBA183}"/>
              </a:ext>
            </a:extLst>
          </p:cNvPr>
          <p:cNvSpPr/>
          <p:nvPr/>
        </p:nvSpPr>
        <p:spPr>
          <a:xfrm>
            <a:off x="5127063" y="2910055"/>
            <a:ext cx="2549822" cy="23438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8B189FC-C648-48AD-9249-27C77657973B}"/>
              </a:ext>
            </a:extLst>
          </p:cNvPr>
          <p:cNvSpPr/>
          <p:nvPr/>
        </p:nvSpPr>
        <p:spPr>
          <a:xfrm>
            <a:off x="950014" y="2431099"/>
            <a:ext cx="2681707" cy="17936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pic>
        <p:nvPicPr>
          <p:cNvPr id="20" name="Picture 173">
            <a:extLst>
              <a:ext uri="{FF2B5EF4-FFF2-40B4-BE49-F238E27FC236}">
                <a16:creationId xmlns:a16="http://schemas.microsoft.com/office/drawing/2014/main" id="{682CB96F-9AB1-474C-876F-3C548341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-24886" y="-28253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D2DB38C-948C-48F7-B544-AF8C9EAEFE06}"/>
              </a:ext>
            </a:extLst>
          </p:cNvPr>
          <p:cNvSpPr/>
          <p:nvPr/>
        </p:nvSpPr>
        <p:spPr>
          <a:xfrm>
            <a:off x="921655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СОЗДАНИЕ КАРТОЧЕК В РМТ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0866AC-C3F8-4147-9987-147AC68E412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FDA73-3446-431C-9C16-4D359B41160F}"/>
              </a:ext>
            </a:extLst>
          </p:cNvPr>
          <p:cNvSpPr txBox="1"/>
          <p:nvPr/>
        </p:nvSpPr>
        <p:spPr>
          <a:xfrm>
            <a:off x="5098126" y="1556415"/>
            <a:ext cx="28596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PT Sans Caption" panose="020B0603020203020204" pitchFamily="34" charset="-52"/>
              </a:rPr>
              <a:t>Обязательные поля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9BB0ED-6F84-4AB7-AE40-F6DF4DD60898}"/>
              </a:ext>
            </a:extLst>
          </p:cNvPr>
          <p:cNvSpPr txBox="1"/>
          <p:nvPr/>
        </p:nvSpPr>
        <p:spPr>
          <a:xfrm>
            <a:off x="9162177" y="2069188"/>
            <a:ext cx="28596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PT Sans Caption" panose="020B0603020203020204" pitchFamily="34" charset="-52"/>
              </a:rPr>
              <a:t>Фото и модерация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BE212F-E9EE-40CB-B06F-99D7E4F89DA6}"/>
              </a:ext>
            </a:extLst>
          </p:cNvPr>
          <p:cNvSpPr txBox="1"/>
          <p:nvPr/>
        </p:nvSpPr>
        <p:spPr>
          <a:xfrm>
            <a:off x="994533" y="2559419"/>
            <a:ext cx="254982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Зайти на </a:t>
            </a:r>
            <a:r>
              <a:rPr lang="en-US" sz="1400" u="sng" dirty="0">
                <a:solidFill>
                  <a:schemeClr val="accent1"/>
                </a:solidFill>
                <a:latin typeface="PT Sans Caption" panose="020B0603020203020204" pitchFamily="34" charset="-52"/>
                <a:hlinkClick r:id="rId4"/>
              </a:rPr>
              <a:t>https://xtrace.aslbelgisi.uz/products/published</a:t>
            </a:r>
            <a:endParaRPr lang="ru-RU" sz="1400" u="sng" dirty="0">
              <a:solidFill>
                <a:schemeClr val="accent1"/>
              </a:solidFill>
              <a:latin typeface="PT Sans Caption" panose="020B0603020203020204" pitchFamily="34" charset="-52"/>
            </a:endParaRP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Перейти во вкладку Описание товара 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Нажать Создать товар 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Заполнить данные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0184DF-918D-4058-8E77-70ABB28CE474}"/>
              </a:ext>
            </a:extLst>
          </p:cNvPr>
          <p:cNvSpPr txBox="1"/>
          <p:nvPr/>
        </p:nvSpPr>
        <p:spPr>
          <a:xfrm>
            <a:off x="5371893" y="3063639"/>
            <a:ext cx="2201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Идентификация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Классификация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Упаковка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Претензионная организация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Характеристики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Производитель</a:t>
            </a:r>
          </a:p>
          <a:p>
            <a:pPr lvl="0"/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3D2EB0-DF40-43E1-A2D0-E1742C625F5D}"/>
              </a:ext>
            </a:extLst>
          </p:cNvPr>
          <p:cNvSpPr txBox="1"/>
          <p:nvPr/>
        </p:nvSpPr>
        <p:spPr>
          <a:xfrm>
            <a:off x="8783341" y="3971580"/>
            <a:ext cx="31349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Загрузить 5 фото (разные ракурсы)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Сохранить черновик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Перейти в Черновики, нажать 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на GTIN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Подписать при помощи ЭЦП 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Карточка товара отваляется на модерацию</a:t>
            </a:r>
          </a:p>
        </p:txBody>
      </p:sp>
      <p:pic>
        <p:nvPicPr>
          <p:cNvPr id="25" name="Graphic 12">
            <a:extLst>
              <a:ext uri="{FF2B5EF4-FFF2-40B4-BE49-F238E27FC236}">
                <a16:creationId xmlns:a16="http://schemas.microsoft.com/office/drawing/2014/main" id="{A6C1DA8A-8E01-4445-B031-0083CB01C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035077" y="1499656"/>
            <a:ext cx="609701" cy="661720"/>
          </a:xfrm>
          <a:prstGeom prst="rect">
            <a:avLst/>
          </a:prstGeom>
        </p:spPr>
      </p:pic>
      <p:pic>
        <p:nvPicPr>
          <p:cNvPr id="27" name="Graphic 12">
            <a:extLst>
              <a:ext uri="{FF2B5EF4-FFF2-40B4-BE49-F238E27FC236}">
                <a16:creationId xmlns:a16="http://schemas.microsoft.com/office/drawing/2014/main" id="{022B3472-7EAF-479C-B29A-8471E4494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097124" y="2106981"/>
            <a:ext cx="609701" cy="661720"/>
          </a:xfrm>
          <a:prstGeom prst="rect">
            <a:avLst/>
          </a:prstGeom>
        </p:spPr>
      </p:pic>
      <p:pic>
        <p:nvPicPr>
          <p:cNvPr id="28" name="Graphic 12">
            <a:extLst>
              <a:ext uri="{FF2B5EF4-FFF2-40B4-BE49-F238E27FC236}">
                <a16:creationId xmlns:a16="http://schemas.microsoft.com/office/drawing/2014/main" id="{F38E81F5-95A6-43E0-8BF1-3AEF347AC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0032207" y="2896818"/>
            <a:ext cx="609701" cy="661720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D087AE71-C0F8-404B-8B99-BB140322E9D0}"/>
              </a:ext>
            </a:extLst>
          </p:cNvPr>
          <p:cNvSpPr/>
          <p:nvPr/>
        </p:nvSpPr>
        <p:spPr>
          <a:xfrm>
            <a:off x="601304" y="751787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PT Sans Caption" panose="020B0603020203020204" pitchFamily="34" charset="-52"/>
              </a:rPr>
              <a:t>ШАГ 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AFADB4-3C7A-41D6-9048-4083A8FE637B}"/>
              </a:ext>
            </a:extLst>
          </p:cNvPr>
          <p:cNvSpPr txBox="1"/>
          <p:nvPr/>
        </p:nvSpPr>
        <p:spPr>
          <a:xfrm>
            <a:off x="1479572" y="914439"/>
            <a:ext cx="3618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PT Sans Caption" panose="020B0603020203020204" pitchFamily="34" charset="-52"/>
              </a:rPr>
              <a:t>Добавление (создание)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3CD9D0D-61A2-4D20-B038-F32F960F69B1}"/>
              </a:ext>
            </a:extLst>
          </p:cNvPr>
          <p:cNvSpPr/>
          <p:nvPr/>
        </p:nvSpPr>
        <p:spPr>
          <a:xfrm>
            <a:off x="4219858" y="1333132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PT Sans Caption" panose="020B0603020203020204" pitchFamily="34" charset="-52"/>
              </a:rPr>
              <a:t>ШАГ </a:t>
            </a:r>
            <a:r>
              <a:rPr lang="en-US" sz="1400" b="1" dirty="0">
                <a:latin typeface="PT Sans Caption" panose="020B0603020203020204" pitchFamily="34" charset="-52"/>
              </a:rPr>
              <a:t>2</a:t>
            </a:r>
            <a:r>
              <a:rPr lang="ru-RU" sz="1400" b="1" dirty="0">
                <a:latin typeface="PT Sans Caption" panose="020B0603020203020204" pitchFamily="34" charset="-52"/>
              </a:rPr>
              <a:t>.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02D23191-87DA-4D08-8E35-7080BC6EE8DD}"/>
              </a:ext>
            </a:extLst>
          </p:cNvPr>
          <p:cNvSpPr/>
          <p:nvPr/>
        </p:nvSpPr>
        <p:spPr>
          <a:xfrm>
            <a:off x="8319268" y="1830516"/>
            <a:ext cx="837734" cy="84667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PT Sans Caption" panose="020B0603020203020204" pitchFamily="34" charset="-52"/>
              </a:rPr>
              <a:t>ШАГ </a:t>
            </a:r>
            <a:r>
              <a:rPr lang="en-US" sz="1400" b="1" dirty="0">
                <a:latin typeface="PT Sans Caption" panose="020B0603020203020204" pitchFamily="34" charset="-52"/>
              </a:rPr>
              <a:t>3</a:t>
            </a:r>
            <a:r>
              <a:rPr lang="ru-RU" sz="1400" b="1" dirty="0">
                <a:latin typeface="PT Sans Caption" panose="020B0603020203020204" pitchFamily="34" charset="-52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F15E2-09DB-404B-B190-D25077AE7813}"/>
              </a:ext>
            </a:extLst>
          </p:cNvPr>
          <p:cNvSpPr txBox="1"/>
          <p:nvPr/>
        </p:nvSpPr>
        <p:spPr>
          <a:xfrm>
            <a:off x="377584" y="6381307"/>
            <a:ext cx="6355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⚠️ </a:t>
            </a:r>
            <a:r>
              <a:rPr lang="ru-RU" b="1" dirty="0"/>
              <a:t>Тестовый контур (</a:t>
            </a:r>
            <a:r>
              <a:rPr lang="en-US" b="1" dirty="0"/>
              <a:t>stage)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>
                <a:hlinkClick r:id="rId7"/>
              </a:rPr>
              <a:t>https://xtrace.stage.aslbelgisi.uz/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72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73">
            <a:extLst>
              <a:ext uri="{FF2B5EF4-FFF2-40B4-BE49-F238E27FC236}">
                <a16:creationId xmlns:a16="http://schemas.microsoft.com/office/drawing/2014/main" id="{4D864BFC-6691-4308-B08E-D5F8BFB634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414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C7B022-0C0F-472D-AEE5-7D69603F54EC}"/>
              </a:ext>
            </a:extLst>
          </p:cNvPr>
          <p:cNvSpPr/>
          <p:nvPr/>
        </p:nvSpPr>
        <p:spPr>
          <a:xfrm>
            <a:off x="921655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PT Sans Caption" panose="020B0603020203020204" pitchFamily="34" charset="-52"/>
              </a:rPr>
              <a:t>ЗАКАЗ КОДОВ МАРКИРВОКИ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635B8-A645-4950-B2F7-B726C58751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8790D-6522-4FBE-8433-32F8D4E22F2D}"/>
              </a:ext>
            </a:extLst>
          </p:cNvPr>
          <p:cNvSpPr txBox="1"/>
          <p:nvPr/>
        </p:nvSpPr>
        <p:spPr>
          <a:xfrm>
            <a:off x="4509757" y="750904"/>
            <a:ext cx="3549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Необходимые роли:</a:t>
            </a:r>
            <a:endParaRPr lang="ru-RU" sz="2000" dirty="0">
              <a:latin typeface="PT Sans Caption" panose="020B0603020203020204" pitchFamily="34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F3590-F463-40D1-8935-DC1205B80788}"/>
              </a:ext>
            </a:extLst>
          </p:cNvPr>
          <p:cNvSpPr txBox="1"/>
          <p:nvPr/>
        </p:nvSpPr>
        <p:spPr>
          <a:xfrm>
            <a:off x="304511" y="1222597"/>
            <a:ext cx="609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PT Sans Caption" panose="020B0603020203020204" pitchFamily="34" charset="-52"/>
              </a:rPr>
              <a:t>Собственный заказ</a:t>
            </a:r>
            <a:br>
              <a:rPr lang="ru-RU" sz="1400" dirty="0">
                <a:latin typeface="PT Sans Caption" panose="020B0603020203020204" pitchFamily="34" charset="-52"/>
              </a:rPr>
            </a:br>
            <a:r>
              <a:rPr lang="ru-RU" sz="1400" dirty="0">
                <a:latin typeface="PT Sans Caption" panose="020B0603020203020204" pitchFamily="34" charset="-52"/>
              </a:rPr>
              <a:t>▸ Просмотр и работа с собственными заказами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FB56E-6C1B-41D4-9BB4-BBB0321C4397}"/>
              </a:ext>
            </a:extLst>
          </p:cNvPr>
          <p:cNvSpPr txBox="1"/>
          <p:nvPr/>
        </p:nvSpPr>
        <p:spPr>
          <a:xfrm>
            <a:off x="5551878" y="1223916"/>
            <a:ext cx="6449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⚠️ Для доступа к "Заказу кодов" — необходимо наличие роли «Эмитент кодов маркировки»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75B789-7640-4288-8CED-6C63EB73030B}"/>
              </a:ext>
            </a:extLst>
          </p:cNvPr>
          <p:cNvSpPr txBox="1"/>
          <p:nvPr/>
        </p:nvSpPr>
        <p:spPr>
          <a:xfrm>
            <a:off x="219078" y="2756676"/>
            <a:ext cx="64491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            СОЗДАНИЕ ЗАКАЗА:</a:t>
            </a:r>
            <a:b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</a:br>
            <a:endParaRPr lang="ru-RU" sz="1400" b="1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  <a:p>
            <a:pPr lvl="0"/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Заполнить обязательные поля </a:t>
            </a:r>
            <a:b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</a:b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Заполнить дополнительные поля (при необходимости)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4435B43-5D54-4BDF-BC80-3323539EE3D7}"/>
              </a:ext>
            </a:extLst>
          </p:cNvPr>
          <p:cNvSpPr/>
          <p:nvPr/>
        </p:nvSpPr>
        <p:spPr>
          <a:xfrm>
            <a:off x="171093" y="2640877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A6745C-2F2A-4A95-8F56-F52FA13919EB}"/>
              </a:ext>
            </a:extLst>
          </p:cNvPr>
          <p:cNvSpPr txBox="1"/>
          <p:nvPr/>
        </p:nvSpPr>
        <p:spPr>
          <a:xfrm>
            <a:off x="351937" y="2793512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371174-B9F0-4B70-A2BE-3584D630FF9E}"/>
              </a:ext>
            </a:extLst>
          </p:cNvPr>
          <p:cNvSpPr txBox="1"/>
          <p:nvPr/>
        </p:nvSpPr>
        <p:spPr>
          <a:xfrm>
            <a:off x="858711" y="4306558"/>
            <a:ext cx="6449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ПОДТВЕРЖДЕНИЕ ЗАКАЗА: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1B73B8D2-AF3D-4EC6-BAC1-318540D60711}"/>
              </a:ext>
            </a:extLst>
          </p:cNvPr>
          <p:cNvSpPr/>
          <p:nvPr/>
        </p:nvSpPr>
        <p:spPr>
          <a:xfrm>
            <a:off x="184413" y="4172523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1923D6-72BD-4487-8476-4712509D3D04}"/>
              </a:ext>
            </a:extLst>
          </p:cNvPr>
          <p:cNvSpPr txBox="1"/>
          <p:nvPr/>
        </p:nvSpPr>
        <p:spPr>
          <a:xfrm>
            <a:off x="370378" y="4306558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749275-CB70-4F82-B02D-9A832EED140F}"/>
              </a:ext>
            </a:extLst>
          </p:cNvPr>
          <p:cNvSpPr txBox="1"/>
          <p:nvPr/>
        </p:nvSpPr>
        <p:spPr>
          <a:xfrm>
            <a:off x="190966" y="4866206"/>
            <a:ext cx="6449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Используется ЭЦП (электронная цифровая подпись)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Заказ формируется после заполнения всех полей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544D9E-1420-4DC0-9A1A-F3F4CE188ACA}"/>
              </a:ext>
            </a:extLst>
          </p:cNvPr>
          <p:cNvSpPr txBox="1"/>
          <p:nvPr/>
        </p:nvSpPr>
        <p:spPr>
          <a:xfrm>
            <a:off x="7128364" y="2850716"/>
            <a:ext cx="4872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СКАЧИВАНИЕ КОДОВ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BBDF279-8AB1-4387-ABAB-9840F3037256}"/>
              </a:ext>
            </a:extLst>
          </p:cNvPr>
          <p:cNvSpPr/>
          <p:nvPr/>
        </p:nvSpPr>
        <p:spPr>
          <a:xfrm>
            <a:off x="6454066" y="2726547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8E202E-F900-496C-A6A7-E99A56A6C232}"/>
              </a:ext>
            </a:extLst>
          </p:cNvPr>
          <p:cNvSpPr txBox="1"/>
          <p:nvPr/>
        </p:nvSpPr>
        <p:spPr>
          <a:xfrm>
            <a:off x="6641002" y="2857890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87415C-3CBD-408E-8203-CDE40DDFBE99}"/>
              </a:ext>
            </a:extLst>
          </p:cNvPr>
          <p:cNvSpPr txBox="1"/>
          <p:nvPr/>
        </p:nvSpPr>
        <p:spPr>
          <a:xfrm>
            <a:off x="6478501" y="3377691"/>
            <a:ext cx="64491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После проверки заказ можно скачать:</a:t>
            </a:r>
            <a:b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</a:b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CSV</a:t>
            </a: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— до 30 000 кодов</a:t>
            </a:r>
            <a:b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</a:b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</a:t>
            </a:r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PDF</a:t>
            </a: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 — до 500 кодов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0338EBA-194A-4C13-A6E8-2DC87C669364}"/>
              </a:ext>
            </a:extLst>
          </p:cNvPr>
          <p:cNvSpPr/>
          <p:nvPr/>
        </p:nvSpPr>
        <p:spPr>
          <a:xfrm>
            <a:off x="6454066" y="4163190"/>
            <a:ext cx="674298" cy="58477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PT Sans Caption" panose="020B0603020203020204" pitchFamily="34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689648-6648-4282-89D4-F11BABF65C0C}"/>
              </a:ext>
            </a:extLst>
          </p:cNvPr>
          <p:cNvSpPr txBox="1"/>
          <p:nvPr/>
        </p:nvSpPr>
        <p:spPr>
          <a:xfrm>
            <a:off x="6632972" y="4317069"/>
            <a:ext cx="362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C82FF1-725E-435C-941C-4B12A15ADC0E}"/>
              </a:ext>
            </a:extLst>
          </p:cNvPr>
          <p:cNvSpPr txBox="1"/>
          <p:nvPr/>
        </p:nvSpPr>
        <p:spPr>
          <a:xfrm>
            <a:off x="7128364" y="4333238"/>
            <a:ext cx="6457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ПРОСМОТР ЗАКАЗОВ И ОПЕРАЦИЙ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2C0AC9-3308-4460-86FA-07BE4C6C6AFE}"/>
              </a:ext>
            </a:extLst>
          </p:cNvPr>
          <p:cNvSpPr txBox="1"/>
          <p:nvPr/>
        </p:nvSpPr>
        <p:spPr>
          <a:xfrm>
            <a:off x="6507736" y="4904869"/>
            <a:ext cx="6800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Раздел </a:t>
            </a:r>
            <a:r>
              <a:rPr lang="ru-RU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"Операции с кодами"</a:t>
            </a: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C01353-87F7-40C6-A2A4-DBA3DD3AC70F}"/>
              </a:ext>
            </a:extLst>
          </p:cNvPr>
          <p:cNvSpPr txBox="1"/>
          <p:nvPr/>
        </p:nvSpPr>
        <p:spPr>
          <a:xfrm>
            <a:off x="6507735" y="5180014"/>
            <a:ext cx="6800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PT Sans Caption" panose="020B0603020203020204" pitchFamily="34" charset="-52"/>
              </a:rPr>
              <a:t>Фиксация всех действий (генерация, загрузка, статус)</a:t>
            </a:r>
          </a:p>
          <a:p>
            <a:pPr lvl="0"/>
            <a:r>
              <a:rPr lang="ru-RU" sz="1400" dirty="0">
                <a:latin typeface="PT Sans Caption" panose="020B0603020203020204" pitchFamily="34" charset="-52"/>
              </a:rPr>
              <a:t>Возможность выгрузки </a:t>
            </a:r>
            <a:r>
              <a:rPr lang="ru-RU" sz="1400" b="1" dirty="0">
                <a:latin typeface="PT Sans Caption" panose="020B0603020203020204" pitchFamily="34" charset="-52"/>
              </a:rPr>
              <a:t>JSON-файла заказа</a:t>
            </a:r>
            <a:r>
              <a:rPr lang="ru-RU" sz="1400" dirty="0">
                <a:latin typeface="PT Sans Caption" panose="020B0603020203020204" pitchFamily="34" charset="-52"/>
              </a:rPr>
              <a:t> (без кодов)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B09566-7841-4EDD-91BB-6934F3C3F10F}"/>
              </a:ext>
            </a:extLst>
          </p:cNvPr>
          <p:cNvSpPr txBox="1"/>
          <p:nvPr/>
        </p:nvSpPr>
        <p:spPr>
          <a:xfrm>
            <a:off x="191893" y="6006231"/>
            <a:ext cx="6827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Полная инструкция доступна на сайте:</a:t>
            </a:r>
            <a:b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</a:br>
            <a:r>
              <a:rPr lang="ru-RU" sz="14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👉</a:t>
            </a:r>
            <a:r>
              <a:rPr lang="en-US" sz="1400" b="1" dirty="0">
                <a:solidFill>
                  <a:sysClr val="windowText" lastClr="000000"/>
                </a:solidFill>
                <a:latin typeface="PT Sans Caption" panose="020B0603020203020204" pitchFamily="34" charset="-5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help.crpt-turon.uz</a:t>
            </a:r>
            <a:endParaRPr lang="ru-RU" sz="1400" b="1" dirty="0">
              <a:solidFill>
                <a:sysClr val="windowText" lastClr="000000"/>
              </a:solidFill>
              <a:latin typeface="PT Sans Caption" panose="020B0603020203020204" pitchFamily="34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495D6D-6DE5-48B1-B2B9-D70E1E6CCF70}"/>
              </a:ext>
            </a:extLst>
          </p:cNvPr>
          <p:cNvSpPr txBox="1"/>
          <p:nvPr/>
        </p:nvSpPr>
        <p:spPr>
          <a:xfrm>
            <a:off x="5836749" y="6392806"/>
            <a:ext cx="6355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ysClr val="windowText" lastClr="000000"/>
                </a:solidFill>
                <a:latin typeface="PT Sans Caption" panose="020B0603020203020204" pitchFamily="34" charset="-52"/>
              </a:rPr>
              <a:t>⚠️ </a:t>
            </a:r>
            <a:r>
              <a:rPr lang="ru-RU" b="1" dirty="0"/>
              <a:t>Тестовый контур (</a:t>
            </a:r>
            <a:r>
              <a:rPr lang="en-US" b="1" dirty="0"/>
              <a:t>stage)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>
                <a:hlinkClick r:id="rId5"/>
              </a:rPr>
              <a:t>https://xtrace.stage.aslbelgisi.uz/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74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A19F03-93EC-48C8-9889-0AF537E48DC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6127B04-FB33-4654-A2C6-95919EEA2F06}"/>
              </a:ext>
            </a:extLst>
          </p:cNvPr>
          <p:cNvSpPr/>
          <p:nvPr/>
        </p:nvSpPr>
        <p:spPr>
          <a:xfrm>
            <a:off x="921655" y="161478"/>
            <a:ext cx="9446317" cy="443064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ОТЧЕТ О НАНЕСЕНИИ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CBAAC-23E4-4562-BB43-DE16036C8DED}"/>
              </a:ext>
            </a:extLst>
          </p:cNvPr>
          <p:cNvSpPr txBox="1"/>
          <p:nvPr/>
        </p:nvSpPr>
        <p:spPr>
          <a:xfrm>
            <a:off x="1635123" y="1117541"/>
            <a:ext cx="4009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PT Sans Caption" panose="020B0603020203020204" pitchFamily="34" charset="-52"/>
              </a:rPr>
              <a:t>Перейдите в раздел </a:t>
            </a:r>
            <a:r>
              <a:rPr lang="ru-RU" sz="1600" b="1" dirty="0">
                <a:latin typeface="PT Sans Caption" panose="020B0603020203020204" pitchFamily="34" charset="-52"/>
              </a:rPr>
              <a:t>"Операции с кодами" → "Собственные операции".</a:t>
            </a:r>
            <a:endParaRPr lang="ru-RU" sz="1600" dirty="0">
              <a:latin typeface="PT Sans Caption" panose="020B0603020203020204" pitchFamily="34" charset="-52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CBA472E-B23A-4602-B2D1-BEEFCE6EE9AB}"/>
              </a:ext>
            </a:extLst>
          </p:cNvPr>
          <p:cNvSpPr/>
          <p:nvPr/>
        </p:nvSpPr>
        <p:spPr>
          <a:xfrm>
            <a:off x="522661" y="965665"/>
            <a:ext cx="900260" cy="9122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B790E-C631-4FDC-8598-01D0D82B7BF6}"/>
              </a:ext>
            </a:extLst>
          </p:cNvPr>
          <p:cNvSpPr txBox="1"/>
          <p:nvPr/>
        </p:nvSpPr>
        <p:spPr>
          <a:xfrm>
            <a:off x="790438" y="1190964"/>
            <a:ext cx="52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5E727-B9D2-45E2-B4BE-E06626B25D57}"/>
              </a:ext>
            </a:extLst>
          </p:cNvPr>
          <p:cNvSpPr txBox="1"/>
          <p:nvPr/>
        </p:nvSpPr>
        <p:spPr>
          <a:xfrm>
            <a:off x="7463616" y="1140601"/>
            <a:ext cx="46683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PT Sans Caption" panose="020B0603020203020204" pitchFamily="34" charset="-52"/>
              </a:rPr>
              <a:t>Нажмите кнопку </a:t>
            </a:r>
            <a:r>
              <a:rPr lang="ru-RU" b="1" dirty="0">
                <a:latin typeface="PT Sans Caption" panose="020B0603020203020204" pitchFamily="34" charset="-52"/>
              </a:rPr>
              <a:t>"Создать операцию" </a:t>
            </a:r>
            <a:r>
              <a:rPr lang="ru-RU" dirty="0">
                <a:latin typeface="PT Sans Caption" panose="020B0603020203020204" pitchFamily="34" charset="-52"/>
              </a:rPr>
              <a:t>→ </a:t>
            </a:r>
            <a:r>
              <a:rPr lang="ru-RU" b="1" dirty="0">
                <a:latin typeface="PT Sans Caption" panose="020B0603020203020204" pitchFamily="34" charset="-52"/>
              </a:rPr>
              <a:t>"Нанесение КМ".</a:t>
            </a:r>
          </a:p>
        </p:txBody>
      </p:sp>
      <p:pic>
        <p:nvPicPr>
          <p:cNvPr id="15" name="Graphic 12">
            <a:extLst>
              <a:ext uri="{FF2B5EF4-FFF2-40B4-BE49-F238E27FC236}">
                <a16:creationId xmlns:a16="http://schemas.microsoft.com/office/drawing/2014/main" id="{7A34B214-673F-4C2C-90AF-235623CD7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9079" y="1140601"/>
            <a:ext cx="598681" cy="6239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FCF35E-FE93-4E1D-B5C8-E86CB6D7AB87}"/>
              </a:ext>
            </a:extLst>
          </p:cNvPr>
          <p:cNvSpPr txBox="1"/>
          <p:nvPr/>
        </p:nvSpPr>
        <p:spPr>
          <a:xfrm>
            <a:off x="7282367" y="4190976"/>
            <a:ext cx="36249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F2A84E-C45C-4504-9016-B4438B718683}"/>
              </a:ext>
            </a:extLst>
          </p:cNvPr>
          <p:cNvSpPr txBox="1"/>
          <p:nvPr/>
        </p:nvSpPr>
        <p:spPr>
          <a:xfrm>
            <a:off x="5484666" y="2717256"/>
            <a:ext cx="49097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PT Sans Caption" panose="020B0603020203020204" pitchFamily="34" charset="-52"/>
              </a:rPr>
              <a:t>В разделе </a:t>
            </a:r>
            <a:r>
              <a:rPr lang="ru-RU" b="1" dirty="0">
                <a:latin typeface="PT Sans Caption" panose="020B0603020203020204" pitchFamily="34" charset="-52"/>
              </a:rPr>
              <a:t>"Общие данные" </a:t>
            </a:r>
            <a:r>
              <a:rPr lang="ru-RU" dirty="0">
                <a:latin typeface="PT Sans Caption" panose="020B0603020203020204" pitchFamily="34" charset="-52"/>
              </a:rPr>
              <a:t>необходимо заполнить обязательные поля, отмеченные "</a:t>
            </a:r>
            <a:r>
              <a:rPr lang="ru-RU" dirty="0">
                <a:solidFill>
                  <a:srgbClr val="FF0000"/>
                </a:solidFill>
                <a:latin typeface="PT Sans Caption" panose="020B0603020203020204" pitchFamily="34" charset="-52"/>
              </a:rPr>
              <a:t>*</a:t>
            </a:r>
            <a:r>
              <a:rPr lang="ru-RU" dirty="0">
                <a:latin typeface="PT Sans Caption" panose="020B0603020203020204" pitchFamily="34" charset="-52"/>
              </a:rPr>
              <a:t>": товарная группа, МОД,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D81C31-ABEC-4B59-8251-BC21DBBF91F3}"/>
              </a:ext>
            </a:extLst>
          </p:cNvPr>
          <p:cNvSpPr txBox="1"/>
          <p:nvPr/>
        </p:nvSpPr>
        <p:spPr>
          <a:xfrm>
            <a:off x="1272853" y="4793896"/>
            <a:ext cx="3873362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/>
            <a:r>
              <a:rPr lang="ru-RU" b="0" i="0" dirty="0">
                <a:solidFill>
                  <a:srgbClr val="434F61"/>
                </a:solidFill>
                <a:effectLst/>
                <a:latin typeface="Inter"/>
              </a:rPr>
              <a:t>Чтобы сообщить системе, какие именно коды маркировки были нанесены на продукт, необходимо загрузить коды маркировки с ключом и кодом проверки (крипто-хвостами) в формате CSV.</a:t>
            </a:r>
            <a:endParaRPr lang="ru-RU" dirty="0">
              <a:latin typeface="PT Sans Caption" panose="020B0603020203020204" pitchFamily="34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051ED-8DE9-44A3-88C7-9DDCC4AF47E9}"/>
              </a:ext>
            </a:extLst>
          </p:cNvPr>
          <p:cNvSpPr txBox="1"/>
          <p:nvPr/>
        </p:nvSpPr>
        <p:spPr>
          <a:xfrm>
            <a:off x="8667299" y="6467688"/>
            <a:ext cx="4050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PT Sans Caption" panose="020B0603020203020204" pitchFamily="34" charset="-52"/>
              </a:rPr>
              <a:t>help.crpt-turon.uz </a:t>
            </a:r>
            <a:r>
              <a:rPr lang="ru-RU" sz="1400" b="1" u="sng" dirty="0">
                <a:latin typeface="PT Sans Caption" panose="020B0603020203020204" pitchFamily="34" charset="-52"/>
                <a:hlinkClick r:id="rId5"/>
              </a:rPr>
              <a:t>Ссылка на сайт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6899D51-9F98-471C-B132-CDC33A083BE3}"/>
              </a:ext>
            </a:extLst>
          </p:cNvPr>
          <p:cNvSpPr/>
          <p:nvPr/>
        </p:nvSpPr>
        <p:spPr>
          <a:xfrm>
            <a:off x="6496997" y="1031889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2B344-E86B-4EDD-A70C-44CCF5EA403F}"/>
              </a:ext>
            </a:extLst>
          </p:cNvPr>
          <p:cNvSpPr txBox="1"/>
          <p:nvPr/>
        </p:nvSpPr>
        <p:spPr>
          <a:xfrm>
            <a:off x="6738281" y="1207985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4FC73B-7E7A-4DD8-972C-F9113BEFF516}"/>
              </a:ext>
            </a:extLst>
          </p:cNvPr>
          <p:cNvSpPr txBox="1"/>
          <p:nvPr/>
        </p:nvSpPr>
        <p:spPr>
          <a:xfrm>
            <a:off x="129072" y="2583783"/>
            <a:ext cx="37643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Inter"/>
              </a:rPr>
              <a:t>В разделе </a:t>
            </a:r>
            <a:r>
              <a:rPr lang="ru-RU" b="1" i="0" dirty="0">
                <a:effectLst/>
                <a:latin typeface="Inter"/>
              </a:rPr>
              <a:t>"Сведения о нанесении КМ"</a:t>
            </a:r>
            <a:r>
              <a:rPr lang="ru-RU" b="0" i="0" dirty="0">
                <a:effectLst/>
                <a:latin typeface="Inter"/>
              </a:rPr>
              <a:t> необходимо заполнить обязательные поля, отмеченные "</a:t>
            </a:r>
            <a:r>
              <a:rPr lang="ru-RU" b="0" i="0" dirty="0">
                <a:solidFill>
                  <a:srgbClr val="FF0000"/>
                </a:solidFill>
                <a:effectLst/>
                <a:latin typeface="Inter"/>
              </a:rPr>
              <a:t>*</a:t>
            </a:r>
            <a:r>
              <a:rPr lang="ru-RU" b="0" i="0" dirty="0">
                <a:effectLst/>
                <a:latin typeface="Inter"/>
              </a:rPr>
              <a:t>": страна производства, дата производства, дата </a:t>
            </a:r>
            <a:r>
              <a:rPr lang="ru-RU" dirty="0">
                <a:latin typeface="Inter"/>
              </a:rPr>
              <a:t>и</a:t>
            </a:r>
            <a:r>
              <a:rPr lang="ru-RU" b="0" i="0" dirty="0">
                <a:effectLst/>
                <a:latin typeface="Inter"/>
              </a:rPr>
              <a:t>стечения срока годности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1C22E6-0E5C-4869-844A-861299A8E3AD}"/>
              </a:ext>
            </a:extLst>
          </p:cNvPr>
          <p:cNvSpPr txBox="1"/>
          <p:nvPr/>
        </p:nvSpPr>
        <p:spPr>
          <a:xfrm>
            <a:off x="6945938" y="5149232"/>
            <a:ext cx="43905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34F61"/>
                </a:solidFill>
                <a:effectLst/>
                <a:latin typeface="Inter"/>
              </a:rPr>
              <a:t>После заполнения всех обязательных полей подтвердите отправку документа с помощью ЭЦП</a:t>
            </a: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5A8F8A9-3FD8-45F5-9F61-F1CE7D51E36C}"/>
              </a:ext>
            </a:extLst>
          </p:cNvPr>
          <p:cNvSpPr/>
          <p:nvPr/>
        </p:nvSpPr>
        <p:spPr>
          <a:xfrm>
            <a:off x="10692474" y="2591749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6360C-7C6A-4890-98F3-5C966192C613}"/>
              </a:ext>
            </a:extLst>
          </p:cNvPr>
          <p:cNvSpPr txBox="1"/>
          <p:nvPr/>
        </p:nvSpPr>
        <p:spPr>
          <a:xfrm>
            <a:off x="10933758" y="2767845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9B93895-CA8F-412C-98B3-1C0FAF291ABB}"/>
              </a:ext>
            </a:extLst>
          </p:cNvPr>
          <p:cNvSpPr/>
          <p:nvPr/>
        </p:nvSpPr>
        <p:spPr>
          <a:xfrm>
            <a:off x="3714051" y="2772893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B69C5B-BE87-4733-A956-136E1952A1CB}"/>
              </a:ext>
            </a:extLst>
          </p:cNvPr>
          <p:cNvSpPr txBox="1"/>
          <p:nvPr/>
        </p:nvSpPr>
        <p:spPr>
          <a:xfrm>
            <a:off x="3955335" y="2948989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4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288564F-6B2F-4DC8-AD53-8F04EC7FBE8F}"/>
              </a:ext>
            </a:extLst>
          </p:cNvPr>
          <p:cNvSpPr/>
          <p:nvPr/>
        </p:nvSpPr>
        <p:spPr>
          <a:xfrm>
            <a:off x="449493" y="4839865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850BFC-D264-420F-BB40-836E1D02FF6E}"/>
              </a:ext>
            </a:extLst>
          </p:cNvPr>
          <p:cNvSpPr txBox="1"/>
          <p:nvPr/>
        </p:nvSpPr>
        <p:spPr>
          <a:xfrm>
            <a:off x="690777" y="5015961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5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EB02112E-0B7A-40BD-944B-1540E7A580F4}"/>
              </a:ext>
            </a:extLst>
          </p:cNvPr>
          <p:cNvSpPr/>
          <p:nvPr/>
        </p:nvSpPr>
        <p:spPr>
          <a:xfrm>
            <a:off x="5910636" y="5217937"/>
            <a:ext cx="854673" cy="78592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T Sans Caption" panose="020B0603020203020204" pitchFamily="34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7EEAAA-31F1-4EB0-8502-1F294D834AC3}"/>
              </a:ext>
            </a:extLst>
          </p:cNvPr>
          <p:cNvSpPr txBox="1"/>
          <p:nvPr/>
        </p:nvSpPr>
        <p:spPr>
          <a:xfrm>
            <a:off x="6151920" y="5394033"/>
            <a:ext cx="30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 Caption" panose="020B0603020203020204" pitchFamily="34" charset="-52"/>
              </a:rPr>
              <a:t>6</a:t>
            </a:r>
          </a:p>
        </p:txBody>
      </p:sp>
      <p:pic>
        <p:nvPicPr>
          <p:cNvPr id="34" name="Graphic 12">
            <a:extLst>
              <a:ext uri="{FF2B5EF4-FFF2-40B4-BE49-F238E27FC236}">
                <a16:creationId xmlns:a16="http://schemas.microsoft.com/office/drawing/2014/main" id="{F758ACF5-D70E-4C7A-843F-E700ACC2C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725132" y="1802396"/>
            <a:ext cx="598681" cy="623945"/>
          </a:xfrm>
          <a:prstGeom prst="rect">
            <a:avLst/>
          </a:prstGeom>
        </p:spPr>
      </p:pic>
      <p:pic>
        <p:nvPicPr>
          <p:cNvPr id="36" name="Graphic 12">
            <a:extLst>
              <a:ext uri="{FF2B5EF4-FFF2-40B4-BE49-F238E27FC236}">
                <a16:creationId xmlns:a16="http://schemas.microsoft.com/office/drawing/2014/main" id="{421DEE4C-CB76-4BEE-ACED-C294702785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717733" y="2853881"/>
            <a:ext cx="598681" cy="623945"/>
          </a:xfrm>
          <a:prstGeom prst="rect">
            <a:avLst/>
          </a:prstGeom>
        </p:spPr>
      </p:pic>
      <p:pic>
        <p:nvPicPr>
          <p:cNvPr id="37" name="Graphic 12">
            <a:extLst>
              <a:ext uri="{FF2B5EF4-FFF2-40B4-BE49-F238E27FC236}">
                <a16:creationId xmlns:a16="http://schemas.microsoft.com/office/drawing/2014/main" id="{55B1C419-4D02-4DFE-AA6D-E916FA16B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245655" y="4143351"/>
            <a:ext cx="598681" cy="623945"/>
          </a:xfrm>
          <a:prstGeom prst="rect">
            <a:avLst/>
          </a:prstGeom>
        </p:spPr>
      </p:pic>
      <p:pic>
        <p:nvPicPr>
          <p:cNvPr id="38" name="Graphic 12">
            <a:extLst>
              <a:ext uri="{FF2B5EF4-FFF2-40B4-BE49-F238E27FC236}">
                <a16:creationId xmlns:a16="http://schemas.microsoft.com/office/drawing/2014/main" id="{334E49E5-0205-4BE7-98E3-BCE1B7BC10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073" y="5313813"/>
            <a:ext cx="598681" cy="6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3">
            <a:extLst>
              <a:ext uri="{FF2B5EF4-FFF2-40B4-BE49-F238E27FC236}">
                <a16:creationId xmlns:a16="http://schemas.microsoft.com/office/drawing/2014/main" id="{656DF004-2057-4DF1-87DD-AA4049D1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114300" y="0"/>
            <a:ext cx="12192000" cy="6858000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C46CBAD-DAC4-41F7-BC77-3D372D112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606467"/>
              </p:ext>
            </p:extLst>
          </p:nvPr>
        </p:nvGraphicFramePr>
        <p:xfrm>
          <a:off x="405245" y="685387"/>
          <a:ext cx="11591350" cy="60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E6B162-EE0D-4223-850A-AC10C37223E5}"/>
              </a:ext>
            </a:extLst>
          </p:cNvPr>
          <p:cNvSpPr txBox="1"/>
          <p:nvPr/>
        </p:nvSpPr>
        <p:spPr>
          <a:xfrm>
            <a:off x="827816" y="1235529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21BA5-DD5D-45C4-BE1C-5A95CC398794}"/>
              </a:ext>
            </a:extLst>
          </p:cNvPr>
          <p:cNvSpPr txBox="1"/>
          <p:nvPr/>
        </p:nvSpPr>
        <p:spPr>
          <a:xfrm>
            <a:off x="1346563" y="2662562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5581C-E2A6-4267-B575-8456D9F9A6C3}"/>
              </a:ext>
            </a:extLst>
          </p:cNvPr>
          <p:cNvSpPr txBox="1"/>
          <p:nvPr/>
        </p:nvSpPr>
        <p:spPr>
          <a:xfrm>
            <a:off x="1349118" y="4078010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7F3AE7-6C88-4056-A01E-C40C16EBE993}"/>
              </a:ext>
            </a:extLst>
          </p:cNvPr>
          <p:cNvSpPr txBox="1"/>
          <p:nvPr/>
        </p:nvSpPr>
        <p:spPr>
          <a:xfrm>
            <a:off x="776581" y="5457286"/>
            <a:ext cx="51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  <a:latin typeface="PT Sans Caption" panose="020B0603020203020204" pitchFamily="34" charset="-52"/>
              </a:rPr>
              <a:t>4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35CA80-BFBF-4D89-B253-D7EDC5E6CF0D}"/>
              </a:ext>
            </a:extLst>
          </p:cNvPr>
          <p:cNvSpPr/>
          <p:nvPr/>
        </p:nvSpPr>
        <p:spPr>
          <a:xfrm>
            <a:off x="1035955" y="161064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АГРЕГАЦИЯ КМ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EC6F1D-CB96-42D8-B823-0BCC1B22249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305266" y="161064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00D97D-F822-41D5-9A19-CD67A052AA24}"/>
              </a:ext>
            </a:extLst>
          </p:cNvPr>
          <p:cNvSpPr txBox="1"/>
          <p:nvPr/>
        </p:nvSpPr>
        <p:spPr>
          <a:xfrm>
            <a:off x="1954684" y="6476383"/>
            <a:ext cx="1120698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/>
            <a:r>
              <a:rPr lang="ru-RU" b="1" i="0" dirty="0">
                <a:effectLst/>
                <a:latin typeface="Inter"/>
              </a:rPr>
              <a:t>ВАЖНО: в CSV-файле для отчета «Агрегация» ключ и код проверки (крипто-хвост) не добавляется.</a:t>
            </a:r>
            <a:endParaRPr lang="ru-RU" b="1" dirty="0">
              <a:latin typeface="PT Sans Caption" panose="020B0603020203020204" pitchFamily="34" charset="-52"/>
            </a:endParaRPr>
          </a:p>
        </p:txBody>
      </p:sp>
      <p:pic>
        <p:nvPicPr>
          <p:cNvPr id="17" name="Рисунок 1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C190EF6A-D27A-461E-A7ED-74B379E9B9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14596" y="6520961"/>
            <a:ext cx="280176" cy="2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5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3">
            <a:extLst>
              <a:ext uri="{FF2B5EF4-FFF2-40B4-BE49-F238E27FC236}">
                <a16:creationId xmlns:a16="http://schemas.microsoft.com/office/drawing/2014/main" id="{656DF004-2057-4DF1-87DD-AA4049D15A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87406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35CA80-BFBF-4D89-B253-D7EDC5E6CF0D}"/>
              </a:ext>
            </a:extLst>
          </p:cNvPr>
          <p:cNvSpPr/>
          <p:nvPr/>
        </p:nvSpPr>
        <p:spPr>
          <a:xfrm>
            <a:off x="1035955" y="161064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PT Sans Caption" panose="020B0603020203020204" pitchFamily="34" charset="-52"/>
              </a:rPr>
              <a:t>Регистрация АИК (для товарной группы «Лекарственные средства»)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EC6F1D-CB96-42D8-B823-0BCC1B22249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305266" y="161064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E8BA4F-7295-45A7-A0BC-68E503F9E419}"/>
              </a:ext>
            </a:extLst>
          </p:cNvPr>
          <p:cNvSpPr txBox="1"/>
          <p:nvPr/>
        </p:nvSpPr>
        <p:spPr>
          <a:xfrm>
            <a:off x="196314" y="996514"/>
            <a:ext cx="117993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0" i="0">
                <a:solidFill>
                  <a:srgbClr val="434F61"/>
                </a:solidFill>
                <a:effectLst/>
                <a:latin typeface="Inter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АИК генерируется НИС «</a:t>
            </a:r>
            <a:r>
              <a:rPr lang="ru-RU" sz="1400" dirty="0" err="1">
                <a:solidFill>
                  <a:schemeClr val="tx1"/>
                </a:solidFill>
                <a:latin typeface="PT Sans Caption" panose="020B0603020203020204" pitchFamily="34" charset="-52"/>
              </a:rPr>
              <a:t>Asl</a:t>
            </a:r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PT Sans Caption" panose="020B0603020203020204" pitchFamily="34" charset="-52"/>
              </a:rPr>
              <a:t>Belgisi</a:t>
            </a:r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» по заявке импортера и представляет собой уникальную последовательность символов (</a:t>
            </a:r>
            <a:r>
              <a:rPr lang="ru-RU" sz="1400" b="1" dirty="0">
                <a:solidFill>
                  <a:schemeClr val="tx1"/>
                </a:solidFill>
                <a:latin typeface="PT Sans Caption" panose="020B0603020203020204" pitchFamily="34" charset="-52"/>
              </a:rPr>
              <a:t>25 цифр</a:t>
            </a:r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), включающую три группы данных: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PT Sans Caption" panose="020B0603020203020204" pitchFamily="34" charset="-52"/>
              </a:rPr>
              <a:t>первая группа данных </a:t>
            </a:r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состоит из 14 цифр и содержит ИНН импортера (для юридических лиц, в этом случае он дополняется предшествующими нулями до 14 цифр) или ПИНФЛ импортера (для индивидуальных предпринимателей);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PT Sans Caption" panose="020B0603020203020204" pitchFamily="34" charset="-52"/>
              </a:rPr>
              <a:t>вторая группа данных </a:t>
            </a:r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состоит из 6 цифр и является датой формирования оператором агрегированного импортного кода (в формате ДДММГГ);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  <a:latin typeface="PT Sans Caption" panose="020B0603020203020204" pitchFamily="34" charset="-52"/>
              </a:rPr>
              <a:t>третья группа данных </a:t>
            </a:r>
            <a:r>
              <a:rPr lang="ru-RU" sz="1400" dirty="0">
                <a:solidFill>
                  <a:schemeClr val="tx1"/>
                </a:solidFill>
                <a:latin typeface="PT Sans Caption" panose="020B0603020203020204" pitchFamily="34" charset="-52"/>
              </a:rPr>
              <a:t>состоит из 5 цифр (номера), которые генерируются оператором автоматически по произвольному (как правило, последовательному) порядку присвоения и обеспечивают уникальность агрегированного импортного кода.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9B645F-A444-40D2-AFEA-D05868FD73BD}"/>
              </a:ext>
            </a:extLst>
          </p:cNvPr>
          <p:cNvSpPr txBox="1"/>
          <p:nvPr/>
        </p:nvSpPr>
        <p:spPr>
          <a:xfrm>
            <a:off x="196314" y="2951946"/>
            <a:ext cx="61901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0" i="0">
                <a:effectLst/>
                <a:latin typeface="PT Sans Caption" panose="020B0603020203020204" pitchFamily="34" charset="-52"/>
              </a:defRPr>
            </a:lvl1pPr>
          </a:lstStyle>
          <a:p>
            <a:r>
              <a:rPr lang="ru-RU" dirty="0"/>
              <a:t>Пример: </a:t>
            </a:r>
            <a:r>
              <a:rPr lang="ru-RU" b="1" dirty="0"/>
              <a:t>0000030779729213102200004</a:t>
            </a:r>
            <a:r>
              <a:rPr lang="ru-RU" dirty="0"/>
              <a:t>, где: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307797292 – ИНН импортера, получившего код АИК;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1210222 – дата генерации кода АИК – 12 октября 2022 года;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4 – порядковый номер кода АИК.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5EE93B0-A364-460B-826E-A0824F445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239124"/>
              </p:ext>
            </p:extLst>
          </p:nvPr>
        </p:nvGraphicFramePr>
        <p:xfrm>
          <a:off x="305265" y="4045604"/>
          <a:ext cx="11519181" cy="79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9073AC8-224A-4ABE-AE4C-76D6E177A552}"/>
              </a:ext>
            </a:extLst>
          </p:cNvPr>
          <p:cNvSpPr txBox="1"/>
          <p:nvPr/>
        </p:nvSpPr>
        <p:spPr>
          <a:xfrm>
            <a:off x="209760" y="4907396"/>
            <a:ext cx="11614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effectLst/>
                <a:latin typeface="PT Sans Caption" panose="020B0603020203020204" pitchFamily="34" charset="-52"/>
              </a:rPr>
              <a:t>❗ Для формирования АИК в личном кабинете, требуется роль </a:t>
            </a:r>
            <a:r>
              <a:rPr lang="ru-RU" sz="1400" b="1" i="0" u="none" strike="noStrike" dirty="0">
                <a:solidFill>
                  <a:srgbClr val="954F72"/>
                </a:solidFill>
                <a:effectLst/>
                <a:latin typeface="PT Sans Caption" panose="020B0603020203020204" pitchFamily="34" charset="-5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Создатель</a:t>
            </a:r>
            <a:r>
              <a:rPr lang="ru-RU" sz="1400" b="0" i="0" u="none" strike="noStrike" dirty="0">
                <a:solidFill>
                  <a:srgbClr val="954F72"/>
                </a:solidFill>
                <a:effectLst/>
                <a:latin typeface="PT Sans Caption" panose="020B0603020203020204" pitchFamily="34" charset="-5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1400" b="1" i="0" u="none" strike="noStrike" dirty="0">
                <a:solidFill>
                  <a:srgbClr val="954F72"/>
                </a:solidFill>
                <a:effectLst/>
                <a:latin typeface="PT Sans Caption" panose="020B0603020203020204" pitchFamily="34" charset="-5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документов </a:t>
            </a:r>
            <a:r>
              <a:rPr lang="ru-RU" sz="1400" b="0" i="0" u="none" strike="noStrike" dirty="0">
                <a:solidFill>
                  <a:srgbClr val="954F72"/>
                </a:solidFill>
                <a:effectLst/>
                <a:latin typeface="PT Sans Caption" panose="020B0603020203020204" pitchFamily="34" charset="-5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 </a:t>
            </a:r>
            <a:r>
              <a:rPr lang="ru-RU" sz="1400" b="1" i="0" u="none" strike="noStrike" dirty="0">
                <a:effectLst/>
                <a:latin typeface="PT Sans Caption" panose="020B0603020203020204" pitchFamily="34" charset="-5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Агрегированный импортный код.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15E5AC-3F47-4BE9-B2B6-12341E123749}"/>
              </a:ext>
            </a:extLst>
          </p:cNvPr>
          <p:cNvSpPr txBox="1"/>
          <p:nvPr/>
        </p:nvSpPr>
        <p:spPr>
          <a:xfrm>
            <a:off x="257512" y="5451811"/>
            <a:ext cx="116146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PT Sans Caption" panose="020B0603020203020204" pitchFamily="34" charset="-52"/>
              </a:rPr>
              <a:t>ВАЖНО!!!!</a:t>
            </a:r>
          </a:p>
          <a:p>
            <a:r>
              <a:rPr lang="ru-RU" sz="1400" b="0" i="0" dirty="0">
                <a:effectLst/>
                <a:latin typeface="PT Sans Caption" panose="020B0603020203020204" pitchFamily="34" charset="-52"/>
              </a:rPr>
              <a:t>Для формирования агрегированного импортного кода (АИК) по товарной группе «Лекарственные средства» импортер должен получить </a:t>
            </a:r>
            <a:r>
              <a:rPr lang="ru-RU" sz="1400" b="1" i="0" dirty="0">
                <a:effectLst/>
                <a:latin typeface="PT Sans Caption" panose="020B0603020203020204" pitchFamily="34" charset="-52"/>
              </a:rPr>
              <a:t>подтверждение производителя о передаче прав </a:t>
            </a:r>
            <a:r>
              <a:rPr lang="ru-RU" sz="1400" b="0" i="0" dirty="0">
                <a:effectLst/>
                <a:latin typeface="PT Sans Caption" panose="020B0603020203020204" pitchFamily="34" charset="-52"/>
              </a:rPr>
              <a:t>на маркированные лекарственные средства. Передача прав на маркированные лекарственные средства (до их ввода в оборот на территории Республики Узбекистан) осуществляется посредством документа «Акт приема-передачи» (обратная приемка). </a:t>
            </a:r>
            <a:endParaRPr lang="ru-RU" sz="1400" dirty="0">
              <a:latin typeface="PT Sans Caption" panose="020B06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8410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3">
            <a:extLst>
              <a:ext uri="{FF2B5EF4-FFF2-40B4-BE49-F238E27FC236}">
                <a16:creationId xmlns:a16="http://schemas.microsoft.com/office/drawing/2014/main" id="{6C6EBEF7-6E2F-4ACA-A56B-C01D675C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92BA436-9F2B-4BFC-B290-9A642E4F564C}"/>
              </a:ext>
            </a:extLst>
          </p:cNvPr>
          <p:cNvSpPr/>
          <p:nvPr/>
        </p:nvSpPr>
        <p:spPr>
          <a:xfrm>
            <a:off x="921655" y="161478"/>
            <a:ext cx="10960640" cy="479440"/>
          </a:xfrm>
          <a:prstGeom prst="roundRect">
            <a:avLst/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PT Sans Caption" panose="020B0603020203020204" pitchFamily="34" charset="-52"/>
              </a:rPr>
              <a:t>КОНТАКТНЫЕ ДАННЫЕ И ДОПОЛНИТЕЛЬНАЯ ИНФОРМАЦИЯ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E0FC1-4153-4A09-8185-EFDBDC5F4C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r="62729" b="12874"/>
          <a:stretch/>
        </p:blipFill>
        <p:spPr bwMode="auto">
          <a:xfrm>
            <a:off x="190966" y="161478"/>
            <a:ext cx="483332" cy="48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113E3C-25B1-41E9-8D46-65D8B28C7182}"/>
              </a:ext>
            </a:extLst>
          </p:cNvPr>
          <p:cNvSpPr txBox="1"/>
          <p:nvPr/>
        </p:nvSpPr>
        <p:spPr>
          <a:xfrm>
            <a:off x="216712" y="936461"/>
            <a:ext cx="66412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возникновении вопросов просьба обращаться в службу клиентского сервиса:</a:t>
            </a:r>
          </a:p>
          <a:p>
            <a:endParaRPr lang="ru-RU" dirty="0"/>
          </a:p>
          <a:p>
            <a:r>
              <a:rPr lang="ru-RU" dirty="0"/>
              <a:t>           по электронной почте:</a:t>
            </a:r>
          </a:p>
          <a:p>
            <a:r>
              <a:rPr lang="ru-RU" dirty="0"/>
              <a:t>           </a:t>
            </a:r>
            <a:r>
              <a:rPr lang="ru-RU" dirty="0">
                <a:hlinkClick r:id="rId4"/>
              </a:rPr>
              <a:t>support@crpt-turon.uz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           телефону службы клиентского сервиса:</a:t>
            </a:r>
          </a:p>
          <a:p>
            <a:r>
              <a:rPr lang="ru-RU" dirty="0"/>
              <a:t>          + (998) 71-203-88-72</a:t>
            </a:r>
          </a:p>
          <a:p>
            <a:endParaRPr lang="ru-RU" dirty="0"/>
          </a:p>
          <a:p>
            <a:r>
              <a:rPr lang="ru-RU" dirty="0"/>
              <a:t>           с помощью </a:t>
            </a:r>
            <a:r>
              <a:rPr lang="ru-RU" dirty="0" err="1"/>
              <a:t>телеграм</a:t>
            </a:r>
            <a:r>
              <a:rPr lang="ru-RU" dirty="0"/>
              <a:t>-бота:</a:t>
            </a:r>
          </a:p>
          <a:p>
            <a:r>
              <a:rPr lang="ru-RU" dirty="0"/>
              <a:t>           </a:t>
            </a:r>
            <a:r>
              <a:rPr lang="en-US" dirty="0"/>
              <a:t>@aslbelgisiuz_bot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84FAF1-F90F-4FDE-AAB8-3BBA6810D9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3" y="3490269"/>
            <a:ext cx="644434" cy="634921"/>
          </a:xfrm>
          <a:prstGeom prst="rect">
            <a:avLst/>
          </a:prstGeom>
          <a:noFill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57CB8B-9692-4EC8-9BB1-731F53598AA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0" y="1808333"/>
            <a:ext cx="634921" cy="6349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F1021D-317D-476F-B3CC-08C23C5180A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9" y="2649301"/>
            <a:ext cx="634921" cy="634921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8013180-8462-405F-A727-4612D42146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17506"/>
          <a:stretch/>
        </p:blipFill>
        <p:spPr>
          <a:xfrm>
            <a:off x="819498" y="5513769"/>
            <a:ext cx="2304030" cy="7004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CDF878-FF51-44E5-9617-0D5A909E5229}"/>
              </a:ext>
            </a:extLst>
          </p:cNvPr>
          <p:cNvSpPr txBox="1"/>
          <p:nvPr/>
        </p:nvSpPr>
        <p:spPr>
          <a:xfrm>
            <a:off x="7237378" y="1808333"/>
            <a:ext cx="430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Менеджер ТГ «Лекарственные средства»</a:t>
            </a:r>
          </a:p>
          <a:p>
            <a:r>
              <a:rPr lang="en-US" dirty="0">
                <a:hlinkClick r:id="rId11"/>
              </a:rPr>
              <a:t>s.kasymova@crpt-turon.uz</a:t>
            </a:r>
            <a:r>
              <a:rPr lang="ru-RU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A0133-7584-4F05-8611-C491058CBC8B}"/>
              </a:ext>
            </a:extLst>
          </p:cNvPr>
          <p:cNvSpPr txBox="1"/>
          <p:nvPr/>
        </p:nvSpPr>
        <p:spPr>
          <a:xfrm>
            <a:off x="7237378" y="2649301"/>
            <a:ext cx="6162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Специалист ТГ «Лекарственные средства»</a:t>
            </a:r>
            <a:br>
              <a:rPr lang="en-US" b="1" dirty="0"/>
            </a:br>
            <a:r>
              <a:rPr lang="en-US" dirty="0">
                <a:hlinkClick r:id="rId12"/>
              </a:rPr>
              <a:t>a.vakilev@crpt-turon.uz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999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21404</TotalTime>
  <Words>1150</Words>
  <Application>Microsoft Office PowerPoint</Application>
  <PresentationFormat>Широкоэкранный</PresentationFormat>
  <Paragraphs>160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Inter</vt:lpstr>
      <vt:lpstr>PT Sans Caption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 Akhvetzyanov</dc:creator>
  <cp:lastModifiedBy>Shafia Kasymova</cp:lastModifiedBy>
  <cp:revision>129</cp:revision>
  <dcterms:created xsi:type="dcterms:W3CDTF">2025-07-02T10:44:51Z</dcterms:created>
  <dcterms:modified xsi:type="dcterms:W3CDTF">2025-10-23T09:58:40Z</dcterms:modified>
</cp:coreProperties>
</file>