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60" r:id="rId5"/>
    <p:sldId id="271" r:id="rId6"/>
    <p:sldId id="272" r:id="rId7"/>
    <p:sldId id="273" r:id="rId8"/>
    <p:sldId id="274" r:id="rId9"/>
    <p:sldId id="27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geniy Akhvetzyanov" initials="EA" lastIdx="2" clrIdx="0">
    <p:extLst>
      <p:ext uri="{19B8F6BF-5375-455C-9EA6-DF929625EA0E}">
        <p15:presenceInfo xmlns:p15="http://schemas.microsoft.com/office/powerpoint/2012/main" userId="S-1-5-21-2169681360-1860750775-4055260465-13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C01"/>
    <a:srgbClr val="FFFFFF"/>
    <a:srgbClr val="E2F0D9"/>
    <a:srgbClr val="FF00FF"/>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85" d="100"/>
          <a:sy n="85" d="100"/>
        </p:scale>
        <p:origin x="48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help.crpt-turon.uz/hc/ru/articles/34541154665873-xTrace-%D0%90%D0%B3%D1%80%D0%B5%D0%B3%D0%B0%D1%86%D0%B8%D1%8F-%D0%9A%D0%9C"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help.crpt-turon.uz/hc/ru/articles/36762955093777-xTrace-%D0%A0%D0%B5%D0%B3%D0%B8%D1%81%D1%82%D1%80%D0%B0%D1%86%D0%B8%D1%8F-%D0%90%D0%98%D0%9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help.crpt-turon.uz/hc/ru/articles/34541154665873-xTrace-%D0%90%D0%B3%D1%80%D0%B5%D0%B3%D0%B0%D1%86%D0%B8%D1%8F-%D0%9A%D0%9C"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help.crpt-turon.uz/hc/ru/articles/36762955093777-xTrace-%D0%A0%D0%B5%D0%B3%D0%B8%D1%81%D1%82%D1%80%D0%B0%D1%86%D0%B8%D1%8F-%D0%90%D0%98%D0%9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72437-0531-46CA-B6A7-FB66EF944C9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0D671C3A-587C-4146-85D3-9E68FDDD4C8B}">
      <dgm:prSet custT="1"/>
      <dgm:spPr>
        <a:noFill/>
      </dgm:spPr>
      <dgm:t>
        <a:bodyPr/>
        <a:lstStyle/>
        <a:p>
          <a:r>
            <a:rPr lang="en-US" sz="1600" dirty="0">
              <a:solidFill>
                <a:schemeClr val="tx1"/>
              </a:solidFill>
              <a:latin typeface="PT Sans Caption" panose="020B0603020203020204" pitchFamily="34" charset="-52"/>
            </a:rPr>
            <a:t>Go to the section </a:t>
          </a:r>
          <a:r>
            <a:rPr lang="en-US" sz="1600" b="1" dirty="0">
              <a:solidFill>
                <a:schemeClr val="tx1"/>
              </a:solidFill>
              <a:latin typeface="PT Sans Caption" panose="020B0603020203020204" pitchFamily="34" charset="-52"/>
            </a:rPr>
            <a:t>"Operations with codes" → "Custom operations"..</a:t>
          </a:r>
          <a:endParaRPr lang="ru-RU" sz="1600" b="1" dirty="0">
            <a:solidFill>
              <a:schemeClr val="tx1"/>
            </a:solidFill>
            <a:latin typeface="PT Sans Caption" panose="020B0603020203020204" pitchFamily="34" charset="-52"/>
          </a:endParaRPr>
        </a:p>
      </dgm:t>
    </dgm:pt>
    <dgm:pt modelId="{FCA75F25-0857-449E-BCDE-F148F861A0D7}" type="parTrans" cxnId="{FD9D86DF-9274-4D82-9838-42405FB30701}">
      <dgm:prSet/>
      <dgm:spPr/>
      <dgm:t>
        <a:bodyPr/>
        <a:lstStyle/>
        <a:p>
          <a:endParaRPr lang="ru-RU"/>
        </a:p>
      </dgm:t>
    </dgm:pt>
    <dgm:pt modelId="{C7773EA0-BF8C-4A99-BFE2-FFD74D62B525}" type="sibTrans" cxnId="{FD9D86DF-9274-4D82-9838-42405FB30701}">
      <dgm:prSet/>
      <dgm:spPr>
        <a:ln>
          <a:solidFill>
            <a:schemeClr val="accent6"/>
          </a:solidFill>
        </a:ln>
      </dgm:spPr>
      <dgm:t>
        <a:bodyPr/>
        <a:lstStyle/>
        <a:p>
          <a:endParaRPr lang="ru-RU"/>
        </a:p>
      </dgm:t>
    </dgm:pt>
    <dgm:pt modelId="{99D6E60B-C2BD-4756-B5FF-2003FF04BF61}">
      <dgm:prSet custT="1"/>
      <dgm:spPr>
        <a:noFill/>
        <a:ln>
          <a:solidFill>
            <a:schemeClr val="bg1"/>
          </a:solidFill>
        </a:ln>
      </dgm:spPr>
      <dgm:t>
        <a:bodyPr/>
        <a:lstStyle/>
        <a:p>
          <a:r>
            <a:rPr lang="en-US" sz="1600" dirty="0">
              <a:solidFill>
                <a:schemeClr val="tx1"/>
              </a:solidFill>
              <a:latin typeface="PT Sans Caption" panose="020B0603020203020204" pitchFamily="34" charset="-52"/>
            </a:rPr>
            <a:t>Click the </a:t>
          </a:r>
          <a:r>
            <a:rPr lang="en-US" sz="1600" b="1" dirty="0">
              <a:solidFill>
                <a:schemeClr val="tx1"/>
              </a:solidFill>
              <a:latin typeface="PT Sans Caption" panose="020B0603020203020204" pitchFamily="34" charset="-52"/>
            </a:rPr>
            <a:t>"Create Operation" → "Aggregation of LC" button..</a:t>
          </a:r>
          <a:endParaRPr lang="ru-RU" sz="1600" b="1" dirty="0">
            <a:solidFill>
              <a:schemeClr val="tx1"/>
            </a:solidFill>
            <a:latin typeface="PT Sans Caption" panose="020B0603020203020204" pitchFamily="34" charset="-52"/>
          </a:endParaRPr>
        </a:p>
      </dgm:t>
    </dgm:pt>
    <dgm:pt modelId="{9D8F9A2D-E199-42EB-8478-5CF29229599B}" type="parTrans" cxnId="{C452E598-C0F2-453D-B586-09A9CDBBDCEE}">
      <dgm:prSet/>
      <dgm:spPr/>
      <dgm:t>
        <a:bodyPr/>
        <a:lstStyle/>
        <a:p>
          <a:endParaRPr lang="ru-RU"/>
        </a:p>
      </dgm:t>
    </dgm:pt>
    <dgm:pt modelId="{A9617C5A-6267-4EB6-8925-ABB7287A64FD}" type="sibTrans" cxnId="{C452E598-C0F2-453D-B586-09A9CDBBDCEE}">
      <dgm:prSet/>
      <dgm:spPr/>
      <dgm:t>
        <a:bodyPr/>
        <a:lstStyle/>
        <a:p>
          <a:endParaRPr lang="ru-RU"/>
        </a:p>
      </dgm:t>
    </dgm:pt>
    <dgm:pt modelId="{6685BFFA-A867-4A8C-AFC8-98FB12A6B79D}">
      <dgm:prSet custT="1"/>
      <dgm:spPr>
        <a:noFill/>
      </dgm:spPr>
      <dgm:t>
        <a:bodyPr/>
        <a:lstStyle/>
        <a:p>
          <a:r>
            <a:rPr lang="en-US" sz="1600" dirty="0">
              <a:solidFill>
                <a:schemeClr val="tx1"/>
              </a:solidFill>
              <a:latin typeface="PT Sans Caption" panose="020B0603020203020204" pitchFamily="34" charset="-52"/>
            </a:rPr>
            <a:t>In the </a:t>
          </a:r>
          <a:r>
            <a:rPr lang="en-US" sz="1600" b="1" dirty="0">
              <a:solidFill>
                <a:schemeClr val="tx1"/>
              </a:solidFill>
              <a:latin typeface="PT Sans Caption" panose="020B0603020203020204" pitchFamily="34" charset="-52"/>
            </a:rPr>
            <a:t>"General data" </a:t>
          </a:r>
          <a:r>
            <a:rPr lang="en-US" sz="1600" dirty="0">
              <a:solidFill>
                <a:schemeClr val="tx1"/>
              </a:solidFill>
              <a:latin typeface="PT Sans Caption" panose="020B0603020203020204" pitchFamily="34" charset="-52"/>
            </a:rPr>
            <a:t>section, you must fill in the required fields marked with "</a:t>
          </a:r>
          <a:r>
            <a:rPr lang="en-US" sz="1600" dirty="0">
              <a:solidFill>
                <a:srgbClr val="FF0000"/>
              </a:solidFill>
              <a:latin typeface="PT Sans Caption" panose="020B0603020203020204" pitchFamily="34" charset="-52"/>
            </a:rPr>
            <a:t>*</a:t>
          </a:r>
          <a:r>
            <a:rPr lang="en-US" sz="1600" dirty="0">
              <a:solidFill>
                <a:schemeClr val="tx1"/>
              </a:solidFill>
              <a:latin typeface="PT Sans Caption" panose="020B0603020203020204" pitchFamily="34" charset="-52"/>
            </a:rPr>
            <a:t>": POB, packaging date</a:t>
          </a:r>
          <a:endParaRPr lang="ru-RU" sz="1600" dirty="0">
            <a:solidFill>
              <a:schemeClr val="tx1"/>
            </a:solidFill>
            <a:latin typeface="PT Sans Caption" panose="020B0603020203020204" pitchFamily="34" charset="-52"/>
          </a:endParaRPr>
        </a:p>
      </dgm:t>
    </dgm:pt>
    <dgm:pt modelId="{9B6B153E-27A7-4516-A4AF-7DDC11A2AC00}" type="parTrans" cxnId="{676D585B-82E7-4C1F-AA1D-40B920E7A30F}">
      <dgm:prSet/>
      <dgm:spPr/>
      <dgm:t>
        <a:bodyPr/>
        <a:lstStyle/>
        <a:p>
          <a:endParaRPr lang="ru-RU"/>
        </a:p>
      </dgm:t>
    </dgm:pt>
    <dgm:pt modelId="{E5B3169E-4797-40FD-BFE3-E0F44E64FA56}" type="sibTrans" cxnId="{676D585B-82E7-4C1F-AA1D-40B920E7A30F}">
      <dgm:prSet/>
      <dgm:spPr/>
      <dgm:t>
        <a:bodyPr/>
        <a:lstStyle/>
        <a:p>
          <a:endParaRPr lang="ru-RU"/>
        </a:p>
      </dgm:t>
    </dgm:pt>
    <dgm:pt modelId="{6BBD865B-A41C-4790-81B7-D5794AFBC974}">
      <dgm:prSet custT="1"/>
      <dgm:spPr>
        <a:noFill/>
        <a:ln w="12700" cap="flat" cmpd="sng" algn="ctr">
          <a:solidFill>
            <a:prstClr val="white">
              <a:hueOff val="0"/>
              <a:satOff val="0"/>
              <a:lumOff val="0"/>
              <a:alphaOff val="0"/>
            </a:prstClr>
          </a:solidFill>
          <a:prstDash val="solid"/>
          <a:miter lim="800000"/>
        </a:ln>
        <a:effectLst/>
      </dgm:spPr>
      <dgm:t>
        <a:bodyPr spcFirstLastPara="0" vert="horz" wrap="square" lIns="734073" tIns="40640" rIns="40640" bIns="40640" numCol="1" spcCol="1270" anchor="ctr" anchorCtr="0"/>
        <a:lstStyle/>
        <a:p>
          <a:r>
            <a:rPr lang="en-US" sz="1600" kern="1200" dirty="0">
              <a:solidFill>
                <a:prstClr val="black"/>
              </a:solidFill>
              <a:latin typeface="PT Sans Caption" panose="020B0603020203020204" pitchFamily="34" charset="-52"/>
              <a:ea typeface="+mn-ea"/>
              <a:cs typeface="+mn-cs"/>
            </a:rPr>
            <a:t>In the "Aggregation data" section, you must fill in the required fields marked with "</a:t>
          </a:r>
          <a:r>
            <a:rPr lang="en-US" sz="1600" kern="1200" dirty="0">
              <a:solidFill>
                <a:srgbClr val="FF0000"/>
              </a:solidFill>
              <a:latin typeface="PT Sans Caption" panose="020B0603020203020204" pitchFamily="34" charset="-52"/>
              <a:ea typeface="+mn-ea"/>
              <a:cs typeface="+mn-cs"/>
            </a:rPr>
            <a:t>*</a:t>
          </a:r>
          <a:r>
            <a:rPr lang="en-US" sz="1600" kern="1200" dirty="0">
              <a:solidFill>
                <a:prstClr val="black"/>
              </a:solidFill>
              <a:latin typeface="PT Sans Caption" panose="020B0603020203020204" pitchFamily="34" charset="-52"/>
              <a:ea typeface="+mn-ea"/>
              <a:cs typeface="+mn-cs"/>
            </a:rPr>
            <a:t>": package code (00+SSCC), max number of pieces per package, upload a file in the format .csv</a:t>
          </a:r>
          <a:r>
            <a:rPr lang="ru-RU" sz="1600" b="0" i="0" kern="1200" dirty="0">
              <a:solidFill>
                <a:schemeClr val="tx1"/>
              </a:solidFill>
              <a:effectLst/>
              <a:latin typeface="Inter"/>
            </a:rPr>
            <a:t>(</a:t>
          </a:r>
          <a:r>
            <a:rPr lang="en-US" sz="1600" b="0" i="0" kern="1200" dirty="0">
              <a:solidFill>
                <a:schemeClr val="tx1"/>
              </a:solidFill>
              <a:effectLst/>
              <a:latin typeface="Inter"/>
              <a:hlinkClick xmlns:r="http://schemas.openxmlformats.org/officeDocument/2006/relationships" r:id="rId1"/>
            </a:rPr>
            <a:t>learn more</a:t>
          </a:r>
          <a:r>
            <a:rPr lang="ru-RU" sz="1600" b="0" i="0" kern="1200" dirty="0">
              <a:solidFill>
                <a:schemeClr val="tx1"/>
              </a:solidFill>
              <a:effectLst/>
              <a:latin typeface="Inter"/>
            </a:rPr>
            <a:t>)</a:t>
          </a:r>
          <a:endParaRPr lang="ru-RU" sz="1600" kern="1200" dirty="0">
            <a:solidFill>
              <a:schemeClr val="tx1"/>
            </a:solidFill>
            <a:latin typeface="PT Sans Caption" panose="020B0603020203020204" pitchFamily="34" charset="-52"/>
          </a:endParaRPr>
        </a:p>
      </dgm:t>
    </dgm:pt>
    <dgm:pt modelId="{8CCA38AC-F35F-474D-B440-5E42E1B38607}" type="parTrans" cxnId="{3B1017FA-CD96-47CA-90BC-282F492ECF5D}">
      <dgm:prSet/>
      <dgm:spPr/>
      <dgm:t>
        <a:bodyPr/>
        <a:lstStyle/>
        <a:p>
          <a:endParaRPr lang="ru-RU"/>
        </a:p>
      </dgm:t>
    </dgm:pt>
    <dgm:pt modelId="{31336B46-C725-491A-8B3B-D40E56318CB2}" type="sibTrans" cxnId="{3B1017FA-CD96-47CA-90BC-282F492ECF5D}">
      <dgm:prSet/>
      <dgm:spPr/>
      <dgm:t>
        <a:bodyPr/>
        <a:lstStyle/>
        <a:p>
          <a:endParaRPr lang="ru-RU"/>
        </a:p>
      </dgm:t>
    </dgm:pt>
    <dgm:pt modelId="{65B44CB9-5534-4DC2-B901-E9CDC4839A99}" type="pres">
      <dgm:prSet presAssocID="{5A972437-0531-46CA-B6A7-FB66EF944C97}" presName="Name0" presStyleCnt="0">
        <dgm:presLayoutVars>
          <dgm:chMax val="7"/>
          <dgm:chPref val="7"/>
          <dgm:dir/>
        </dgm:presLayoutVars>
      </dgm:prSet>
      <dgm:spPr/>
    </dgm:pt>
    <dgm:pt modelId="{E0673EC7-0324-4D21-BA5A-2122FB979A7A}" type="pres">
      <dgm:prSet presAssocID="{5A972437-0531-46CA-B6A7-FB66EF944C97}" presName="Name1" presStyleCnt="0"/>
      <dgm:spPr/>
    </dgm:pt>
    <dgm:pt modelId="{B4020407-8442-4E17-889C-22E80729BFD1}" type="pres">
      <dgm:prSet presAssocID="{5A972437-0531-46CA-B6A7-FB66EF944C97}" presName="cycle" presStyleCnt="0"/>
      <dgm:spPr/>
    </dgm:pt>
    <dgm:pt modelId="{4602E66C-66FF-4C04-9869-554A0A45CF44}" type="pres">
      <dgm:prSet presAssocID="{5A972437-0531-46CA-B6A7-FB66EF944C97}" presName="srcNode" presStyleLbl="node1" presStyleIdx="0" presStyleCnt="4"/>
      <dgm:spPr/>
    </dgm:pt>
    <dgm:pt modelId="{FFE572BF-068F-4884-97DE-10EDBB4A97F2}" type="pres">
      <dgm:prSet presAssocID="{5A972437-0531-46CA-B6A7-FB66EF944C97}" presName="conn" presStyleLbl="parChTrans1D2" presStyleIdx="0" presStyleCnt="1"/>
      <dgm:spPr/>
    </dgm:pt>
    <dgm:pt modelId="{8E65E3B9-2EDD-428F-8628-FDF8F07783E6}" type="pres">
      <dgm:prSet presAssocID="{5A972437-0531-46CA-B6A7-FB66EF944C97}" presName="extraNode" presStyleLbl="node1" presStyleIdx="0" presStyleCnt="4"/>
      <dgm:spPr/>
    </dgm:pt>
    <dgm:pt modelId="{675D7D39-3BAA-492A-94BC-C89CEA5461FF}" type="pres">
      <dgm:prSet presAssocID="{5A972437-0531-46CA-B6A7-FB66EF944C97}" presName="dstNode" presStyleLbl="node1" presStyleIdx="0" presStyleCnt="4"/>
      <dgm:spPr/>
    </dgm:pt>
    <dgm:pt modelId="{36BF2581-EB66-4084-974E-74C877E56B73}" type="pres">
      <dgm:prSet presAssocID="{0D671C3A-587C-4146-85D3-9E68FDDD4C8B}" presName="text_1" presStyleLbl="node1" presStyleIdx="0" presStyleCnt="4">
        <dgm:presLayoutVars>
          <dgm:bulletEnabled val="1"/>
        </dgm:presLayoutVars>
      </dgm:prSet>
      <dgm:spPr/>
    </dgm:pt>
    <dgm:pt modelId="{4E80BB99-CAE5-46B5-9E30-55B97E945FDB}" type="pres">
      <dgm:prSet presAssocID="{0D671C3A-587C-4146-85D3-9E68FDDD4C8B}" presName="accent_1" presStyleCnt="0"/>
      <dgm:spPr/>
    </dgm:pt>
    <dgm:pt modelId="{BB2F0A21-2E0C-4F35-9AB7-624512A5B85F}" type="pres">
      <dgm:prSet presAssocID="{0D671C3A-587C-4146-85D3-9E68FDDD4C8B}" presName="accentRepeatNode" presStyleLbl="solidFgAcc1" presStyleIdx="0" presStyleCnt="4"/>
      <dgm:spPr>
        <a:ln>
          <a:solidFill>
            <a:schemeClr val="accent6"/>
          </a:solidFill>
        </a:ln>
      </dgm:spPr>
    </dgm:pt>
    <dgm:pt modelId="{35875F72-8B1D-4A15-BFDF-FF7208552949}" type="pres">
      <dgm:prSet presAssocID="{99D6E60B-C2BD-4756-B5FF-2003FF04BF61}" presName="text_2" presStyleLbl="node1" presStyleIdx="1" presStyleCnt="4">
        <dgm:presLayoutVars>
          <dgm:bulletEnabled val="1"/>
        </dgm:presLayoutVars>
      </dgm:prSet>
      <dgm:spPr/>
    </dgm:pt>
    <dgm:pt modelId="{74355348-6DCC-4464-8E0C-6953141F4EAC}" type="pres">
      <dgm:prSet presAssocID="{99D6E60B-C2BD-4756-B5FF-2003FF04BF61}" presName="accent_2" presStyleCnt="0"/>
      <dgm:spPr/>
    </dgm:pt>
    <dgm:pt modelId="{B4B27F38-7E22-47A0-917D-C5FC8F608831}" type="pres">
      <dgm:prSet presAssocID="{99D6E60B-C2BD-4756-B5FF-2003FF04BF61}" presName="accentRepeatNode" presStyleLbl="solidFgAcc1" presStyleIdx="1" presStyleCnt="4"/>
      <dgm:spPr>
        <a:ln>
          <a:solidFill>
            <a:schemeClr val="accent6"/>
          </a:solidFill>
        </a:ln>
      </dgm:spPr>
    </dgm:pt>
    <dgm:pt modelId="{F960AA49-EAF9-470D-9AE5-7DF0C714552A}" type="pres">
      <dgm:prSet presAssocID="{6685BFFA-A867-4A8C-AFC8-98FB12A6B79D}" presName="text_3" presStyleLbl="node1" presStyleIdx="2" presStyleCnt="4">
        <dgm:presLayoutVars>
          <dgm:bulletEnabled val="1"/>
        </dgm:presLayoutVars>
      </dgm:prSet>
      <dgm:spPr/>
    </dgm:pt>
    <dgm:pt modelId="{AA165CAE-755B-4A12-A520-34997EAA13B0}" type="pres">
      <dgm:prSet presAssocID="{6685BFFA-A867-4A8C-AFC8-98FB12A6B79D}" presName="accent_3" presStyleCnt="0"/>
      <dgm:spPr/>
    </dgm:pt>
    <dgm:pt modelId="{9CC79E3C-94B5-44FD-A3AC-2301834F0C06}" type="pres">
      <dgm:prSet presAssocID="{6685BFFA-A867-4A8C-AFC8-98FB12A6B79D}" presName="accentRepeatNode" presStyleLbl="solidFgAcc1" presStyleIdx="2" presStyleCnt="4"/>
      <dgm:spPr>
        <a:ln>
          <a:solidFill>
            <a:schemeClr val="accent6"/>
          </a:solidFill>
        </a:ln>
      </dgm:spPr>
    </dgm:pt>
    <dgm:pt modelId="{73A67F88-EBDB-41F7-A136-F59ED5670E39}" type="pres">
      <dgm:prSet presAssocID="{6BBD865B-A41C-4790-81B7-D5794AFBC974}" presName="text_4" presStyleLbl="node1" presStyleIdx="3" presStyleCnt="4" custScaleX="99850">
        <dgm:presLayoutVars>
          <dgm:bulletEnabled val="1"/>
        </dgm:presLayoutVars>
      </dgm:prSet>
      <dgm:spPr>
        <a:xfrm>
          <a:off x="676318" y="4624565"/>
          <a:ext cx="10397621" cy="924816"/>
        </a:xfrm>
        <a:prstGeom prst="rect">
          <a:avLst/>
        </a:prstGeom>
      </dgm:spPr>
    </dgm:pt>
    <dgm:pt modelId="{F111CA07-82AB-432D-9D7D-DEA3C6ACC38B}" type="pres">
      <dgm:prSet presAssocID="{6BBD865B-A41C-4790-81B7-D5794AFBC974}" presName="accent_4" presStyleCnt="0"/>
      <dgm:spPr/>
    </dgm:pt>
    <dgm:pt modelId="{1B296223-2345-485C-9527-277C669D2C1E}" type="pres">
      <dgm:prSet presAssocID="{6BBD865B-A41C-4790-81B7-D5794AFBC974}" presName="accentRepeatNode" presStyleLbl="solidFgAcc1" presStyleIdx="3" presStyleCnt="4"/>
      <dgm:spPr>
        <a:ln>
          <a:solidFill>
            <a:srgbClr val="1C9C01"/>
          </a:solidFill>
        </a:ln>
      </dgm:spPr>
    </dgm:pt>
  </dgm:ptLst>
  <dgm:cxnLst>
    <dgm:cxn modelId="{3FFD6205-AA69-4934-8221-473263DD3D52}" type="presOf" srcId="{6BBD865B-A41C-4790-81B7-D5794AFBC974}" destId="{73A67F88-EBDB-41F7-A136-F59ED5670E39}" srcOrd="0" destOrd="0" presId="urn:microsoft.com/office/officeart/2008/layout/VerticalCurvedList"/>
    <dgm:cxn modelId="{5884920B-723A-45D5-A278-8BEF4184ED36}" type="presOf" srcId="{99D6E60B-C2BD-4756-B5FF-2003FF04BF61}" destId="{35875F72-8B1D-4A15-BFDF-FF7208552949}" srcOrd="0" destOrd="0" presId="urn:microsoft.com/office/officeart/2008/layout/VerticalCurvedList"/>
    <dgm:cxn modelId="{3AE0FF37-F2A5-472C-ADC4-452636238AE2}" type="presOf" srcId="{C7773EA0-BF8C-4A99-BFE2-FFD74D62B525}" destId="{FFE572BF-068F-4884-97DE-10EDBB4A97F2}" srcOrd="0" destOrd="0" presId="urn:microsoft.com/office/officeart/2008/layout/VerticalCurvedList"/>
    <dgm:cxn modelId="{676D585B-82E7-4C1F-AA1D-40B920E7A30F}" srcId="{5A972437-0531-46CA-B6A7-FB66EF944C97}" destId="{6685BFFA-A867-4A8C-AFC8-98FB12A6B79D}" srcOrd="2" destOrd="0" parTransId="{9B6B153E-27A7-4516-A4AF-7DDC11A2AC00}" sibTransId="{E5B3169E-4797-40FD-BFE3-E0F44E64FA56}"/>
    <dgm:cxn modelId="{50263755-748B-4A3E-8981-2946AA78F27D}" type="presOf" srcId="{6685BFFA-A867-4A8C-AFC8-98FB12A6B79D}" destId="{F960AA49-EAF9-470D-9AE5-7DF0C714552A}" srcOrd="0" destOrd="0" presId="urn:microsoft.com/office/officeart/2008/layout/VerticalCurvedList"/>
    <dgm:cxn modelId="{C452E598-C0F2-453D-B586-09A9CDBBDCEE}" srcId="{5A972437-0531-46CA-B6A7-FB66EF944C97}" destId="{99D6E60B-C2BD-4756-B5FF-2003FF04BF61}" srcOrd="1" destOrd="0" parTransId="{9D8F9A2D-E199-42EB-8478-5CF29229599B}" sibTransId="{A9617C5A-6267-4EB6-8925-ABB7287A64FD}"/>
    <dgm:cxn modelId="{E99B9CD6-8AC1-4AB3-9533-85AEBE65EC35}" type="presOf" srcId="{5A972437-0531-46CA-B6A7-FB66EF944C97}" destId="{65B44CB9-5534-4DC2-B901-E9CDC4839A99}" srcOrd="0" destOrd="0" presId="urn:microsoft.com/office/officeart/2008/layout/VerticalCurvedList"/>
    <dgm:cxn modelId="{FD9D86DF-9274-4D82-9838-42405FB30701}" srcId="{5A972437-0531-46CA-B6A7-FB66EF944C97}" destId="{0D671C3A-587C-4146-85D3-9E68FDDD4C8B}" srcOrd="0" destOrd="0" parTransId="{FCA75F25-0857-449E-BCDE-F148F861A0D7}" sibTransId="{C7773EA0-BF8C-4A99-BFE2-FFD74D62B525}"/>
    <dgm:cxn modelId="{31FB68EE-ADA8-402D-9BA1-3472ABB1ACCC}" type="presOf" srcId="{0D671C3A-587C-4146-85D3-9E68FDDD4C8B}" destId="{36BF2581-EB66-4084-974E-74C877E56B73}" srcOrd="0" destOrd="0" presId="urn:microsoft.com/office/officeart/2008/layout/VerticalCurvedList"/>
    <dgm:cxn modelId="{3B1017FA-CD96-47CA-90BC-282F492ECF5D}" srcId="{5A972437-0531-46CA-B6A7-FB66EF944C97}" destId="{6BBD865B-A41C-4790-81B7-D5794AFBC974}" srcOrd="3" destOrd="0" parTransId="{8CCA38AC-F35F-474D-B440-5E42E1B38607}" sibTransId="{31336B46-C725-491A-8B3B-D40E56318CB2}"/>
    <dgm:cxn modelId="{BA875D17-C64D-4D30-A1F5-448172E74520}" type="presParOf" srcId="{65B44CB9-5534-4DC2-B901-E9CDC4839A99}" destId="{E0673EC7-0324-4D21-BA5A-2122FB979A7A}" srcOrd="0" destOrd="0" presId="urn:microsoft.com/office/officeart/2008/layout/VerticalCurvedList"/>
    <dgm:cxn modelId="{8A45B8D6-806A-4857-AEAF-557846EEA90E}" type="presParOf" srcId="{E0673EC7-0324-4D21-BA5A-2122FB979A7A}" destId="{B4020407-8442-4E17-889C-22E80729BFD1}" srcOrd="0" destOrd="0" presId="urn:microsoft.com/office/officeart/2008/layout/VerticalCurvedList"/>
    <dgm:cxn modelId="{5AE4F926-AB13-4020-9FCB-F711331C4258}" type="presParOf" srcId="{B4020407-8442-4E17-889C-22E80729BFD1}" destId="{4602E66C-66FF-4C04-9869-554A0A45CF44}" srcOrd="0" destOrd="0" presId="urn:microsoft.com/office/officeart/2008/layout/VerticalCurvedList"/>
    <dgm:cxn modelId="{6B0403CD-CED5-4850-9D97-2DB9AEF74A04}" type="presParOf" srcId="{B4020407-8442-4E17-889C-22E80729BFD1}" destId="{FFE572BF-068F-4884-97DE-10EDBB4A97F2}" srcOrd="1" destOrd="0" presId="urn:microsoft.com/office/officeart/2008/layout/VerticalCurvedList"/>
    <dgm:cxn modelId="{3A694C41-5912-4883-83D7-5B1BDE3079DA}" type="presParOf" srcId="{B4020407-8442-4E17-889C-22E80729BFD1}" destId="{8E65E3B9-2EDD-428F-8628-FDF8F07783E6}" srcOrd="2" destOrd="0" presId="urn:microsoft.com/office/officeart/2008/layout/VerticalCurvedList"/>
    <dgm:cxn modelId="{D50334DB-0AFA-45BE-9BE8-D29195976637}" type="presParOf" srcId="{B4020407-8442-4E17-889C-22E80729BFD1}" destId="{675D7D39-3BAA-492A-94BC-C89CEA5461FF}" srcOrd="3" destOrd="0" presId="urn:microsoft.com/office/officeart/2008/layout/VerticalCurvedList"/>
    <dgm:cxn modelId="{51489167-FA2F-4E0E-97F7-7EC8D425819E}" type="presParOf" srcId="{E0673EC7-0324-4D21-BA5A-2122FB979A7A}" destId="{36BF2581-EB66-4084-974E-74C877E56B73}" srcOrd="1" destOrd="0" presId="urn:microsoft.com/office/officeart/2008/layout/VerticalCurvedList"/>
    <dgm:cxn modelId="{CA836DB0-79D7-42BD-9CC0-0BEEA086DCB6}" type="presParOf" srcId="{E0673EC7-0324-4D21-BA5A-2122FB979A7A}" destId="{4E80BB99-CAE5-46B5-9E30-55B97E945FDB}" srcOrd="2" destOrd="0" presId="urn:microsoft.com/office/officeart/2008/layout/VerticalCurvedList"/>
    <dgm:cxn modelId="{33F969ED-E6F8-43AF-B540-5C32B1C2641F}" type="presParOf" srcId="{4E80BB99-CAE5-46B5-9E30-55B97E945FDB}" destId="{BB2F0A21-2E0C-4F35-9AB7-624512A5B85F}" srcOrd="0" destOrd="0" presId="urn:microsoft.com/office/officeart/2008/layout/VerticalCurvedList"/>
    <dgm:cxn modelId="{402BDDC3-0A13-456B-83D0-7811C5C22EBA}" type="presParOf" srcId="{E0673EC7-0324-4D21-BA5A-2122FB979A7A}" destId="{35875F72-8B1D-4A15-BFDF-FF7208552949}" srcOrd="3" destOrd="0" presId="urn:microsoft.com/office/officeart/2008/layout/VerticalCurvedList"/>
    <dgm:cxn modelId="{02BE75EF-30C1-46F3-8178-FB3F2E9CD06D}" type="presParOf" srcId="{E0673EC7-0324-4D21-BA5A-2122FB979A7A}" destId="{74355348-6DCC-4464-8E0C-6953141F4EAC}" srcOrd="4" destOrd="0" presId="urn:microsoft.com/office/officeart/2008/layout/VerticalCurvedList"/>
    <dgm:cxn modelId="{FDF7E99F-6CF4-41B1-A95A-5279E4736401}" type="presParOf" srcId="{74355348-6DCC-4464-8E0C-6953141F4EAC}" destId="{B4B27F38-7E22-47A0-917D-C5FC8F608831}" srcOrd="0" destOrd="0" presId="urn:microsoft.com/office/officeart/2008/layout/VerticalCurvedList"/>
    <dgm:cxn modelId="{AF837A2B-9933-466C-81F8-59330AE71712}" type="presParOf" srcId="{E0673EC7-0324-4D21-BA5A-2122FB979A7A}" destId="{F960AA49-EAF9-470D-9AE5-7DF0C714552A}" srcOrd="5" destOrd="0" presId="urn:microsoft.com/office/officeart/2008/layout/VerticalCurvedList"/>
    <dgm:cxn modelId="{2A80525C-7A8E-46BB-87DB-F7294204F164}" type="presParOf" srcId="{E0673EC7-0324-4D21-BA5A-2122FB979A7A}" destId="{AA165CAE-755B-4A12-A520-34997EAA13B0}" srcOrd="6" destOrd="0" presId="urn:microsoft.com/office/officeart/2008/layout/VerticalCurvedList"/>
    <dgm:cxn modelId="{CC6A5415-4F29-473D-8693-DFEB5F2AD026}" type="presParOf" srcId="{AA165CAE-755B-4A12-A520-34997EAA13B0}" destId="{9CC79E3C-94B5-44FD-A3AC-2301834F0C06}" srcOrd="0" destOrd="0" presId="urn:microsoft.com/office/officeart/2008/layout/VerticalCurvedList"/>
    <dgm:cxn modelId="{62EC1C61-8F4F-46E2-9378-C2775E9CFF92}" type="presParOf" srcId="{E0673EC7-0324-4D21-BA5A-2122FB979A7A}" destId="{73A67F88-EBDB-41F7-A136-F59ED5670E39}" srcOrd="7" destOrd="0" presId="urn:microsoft.com/office/officeart/2008/layout/VerticalCurvedList"/>
    <dgm:cxn modelId="{95F2F42D-3327-4AA1-9809-3851712C73AD}" type="presParOf" srcId="{E0673EC7-0324-4D21-BA5A-2122FB979A7A}" destId="{F111CA07-82AB-432D-9D7D-DEA3C6ACC38B}" srcOrd="8" destOrd="0" presId="urn:microsoft.com/office/officeart/2008/layout/VerticalCurvedList"/>
    <dgm:cxn modelId="{5EE7A78A-37ED-4CAC-B762-5C06B67A6FCE}" type="presParOf" srcId="{F111CA07-82AB-432D-9D7D-DEA3C6ACC38B}" destId="{1B296223-2345-485C-9527-277C669D2C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CBDC94-A5ED-469C-8638-030B011EA91E}"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ru-RU"/>
        </a:p>
      </dgm:t>
    </dgm:pt>
    <dgm:pt modelId="{C0F92639-0360-4FF9-A1CA-C2F3389626FF}">
      <dgm:prSet phldrT="[Текст]" custT="1">
        <dgm:style>
          <a:lnRef idx="2">
            <a:schemeClr val="accent6"/>
          </a:lnRef>
          <a:fillRef idx="1">
            <a:schemeClr val="lt1"/>
          </a:fillRef>
          <a:effectRef idx="0">
            <a:schemeClr val="accent6"/>
          </a:effectRef>
          <a:fontRef idx="minor">
            <a:schemeClr val="dk1"/>
          </a:fontRef>
        </dgm:style>
      </dgm:prSet>
      <dgm:spPr/>
      <dgm:t>
        <a:bodyPr/>
        <a:lstStyle/>
        <a:p>
          <a:pPr algn="ctr"/>
          <a:endParaRPr lang="ru-RU" sz="200" b="0" i="0" dirty="0">
            <a:latin typeface="PT Sans Caption" panose="020B0603020203020204" pitchFamily="34" charset="-52"/>
          </a:endParaRPr>
        </a:p>
        <a:p>
          <a:pPr algn="ctr"/>
          <a:endParaRPr lang="ru-RU" sz="200" b="0" i="0" dirty="0">
            <a:latin typeface="PT Sans Caption" panose="020B0603020203020204" pitchFamily="34" charset="-52"/>
          </a:endParaRPr>
        </a:p>
        <a:p>
          <a:pPr algn="ctr"/>
          <a:endParaRPr lang="ru-RU" sz="200" b="0" i="0" dirty="0">
            <a:latin typeface="PT Sans Caption" panose="020B0603020203020204" pitchFamily="34" charset="-52"/>
          </a:endParaRPr>
        </a:p>
        <a:p>
          <a:pPr algn="ctr"/>
          <a:endParaRPr lang="ru-RU" sz="200" b="0" i="0" dirty="0">
            <a:latin typeface="PT Sans Caption" panose="020B0603020203020204" pitchFamily="34" charset="-52"/>
          </a:endParaRPr>
        </a:p>
        <a:p>
          <a:pPr algn="ctr"/>
          <a:endParaRPr lang="ru-RU" sz="200" b="0" i="0" dirty="0">
            <a:latin typeface="PT Sans Caption" panose="020B0603020203020204" pitchFamily="34" charset="-52"/>
          </a:endParaRPr>
        </a:p>
        <a:p>
          <a:pPr algn="ctr"/>
          <a:endParaRPr lang="ru-RU" sz="200" b="0" i="0" dirty="0">
            <a:latin typeface="PT Sans Caption" panose="020B0603020203020204" pitchFamily="34" charset="-52"/>
          </a:endParaRPr>
        </a:p>
        <a:p>
          <a:pPr algn="ctr"/>
          <a:r>
            <a:rPr lang="en-US" sz="1400" b="0" i="0" dirty="0">
              <a:latin typeface="PT Sans Caption" panose="020B0603020203020204" pitchFamily="34" charset="-52"/>
            </a:rPr>
            <a:t>To go to the </a:t>
          </a:r>
          <a:r>
            <a:rPr lang="en-US" sz="1400" b="1" i="0" dirty="0">
              <a:latin typeface="PT Sans Caption" panose="020B0603020203020204" pitchFamily="34" charset="-52"/>
            </a:rPr>
            <a:t>“AIC Registration" </a:t>
          </a:r>
          <a:r>
            <a:rPr lang="en-US" sz="1400" b="0" i="0" dirty="0">
              <a:latin typeface="PT Sans Caption" panose="020B0603020203020204" pitchFamily="34" charset="-52"/>
            </a:rPr>
            <a:t>generation window, you must:</a:t>
          </a:r>
        </a:p>
        <a:p>
          <a:pPr algn="ctr"/>
          <a:r>
            <a:rPr lang="en-US" sz="1400" b="0" i="0" dirty="0">
              <a:latin typeface="PT Sans Caption" panose="020B0603020203020204" pitchFamily="34" charset="-52"/>
            </a:rPr>
            <a:t>(</a:t>
          </a:r>
          <a:r>
            <a:rPr lang="en-US" sz="1400" b="0" i="0" dirty="0">
              <a:latin typeface="PT Sans Caption" panose="020B0603020203020204" pitchFamily="34" charset="-52"/>
              <a:hlinkClick xmlns:r="http://schemas.openxmlformats.org/officeDocument/2006/relationships" r:id="rId1"/>
            </a:rPr>
            <a:t>link</a:t>
          </a:r>
          <a:r>
            <a:rPr lang="ru-RU" sz="1400" b="0" i="0" dirty="0">
              <a:latin typeface="PT Sans Caption" panose="020B0603020203020204" pitchFamily="34" charset="-52"/>
            </a:rPr>
            <a:t>)</a:t>
          </a:r>
          <a:endParaRPr lang="ru-RU" sz="1400" dirty="0">
            <a:latin typeface="PT Sans Caption" panose="020B0603020203020204" pitchFamily="34" charset="-52"/>
          </a:endParaRPr>
        </a:p>
      </dgm:t>
    </dgm:pt>
    <dgm:pt modelId="{06132338-82EF-4E66-AC13-E647EDDD5A8F}" type="parTrans" cxnId="{CB4948CC-EC1A-4507-985B-3710E00459C0}">
      <dgm:prSet/>
      <dgm:spPr/>
      <dgm:t>
        <a:bodyPr/>
        <a:lstStyle/>
        <a:p>
          <a:endParaRPr lang="ru-RU" sz="1400">
            <a:latin typeface="PT Sans Caption" panose="020B0603020203020204" pitchFamily="34" charset="-52"/>
          </a:endParaRPr>
        </a:p>
      </dgm:t>
    </dgm:pt>
    <dgm:pt modelId="{EC4923CB-DFE6-42B2-85E4-F716C325A6BE}" type="sibTrans" cxnId="{CB4948CC-EC1A-4507-985B-3710E00459C0}">
      <dgm:prSet/>
      <dgm:spPr/>
      <dgm:t>
        <a:bodyPr/>
        <a:lstStyle/>
        <a:p>
          <a:endParaRPr lang="ru-RU" sz="1400">
            <a:latin typeface="PT Sans Caption" panose="020B0603020203020204" pitchFamily="34" charset="-52"/>
          </a:endParaRPr>
        </a:p>
      </dgm:t>
    </dgm:pt>
    <dgm:pt modelId="{8BEFC72D-CEDF-4EBE-90F1-E635503A4B6F}">
      <dgm:prSet phldrT="[Текст]" custT="1"/>
      <dgm:spPr/>
      <dgm:t>
        <a:bodyPr/>
        <a:lstStyle/>
        <a:p>
          <a:pPr>
            <a:buFont typeface="Arial" panose="020B0604020202020204" pitchFamily="34" charset="0"/>
            <a:buChar char="•"/>
          </a:pPr>
          <a:r>
            <a:rPr lang="en-US" sz="1400" b="0" i="0" dirty="0">
              <a:latin typeface="PT Sans Caption" panose="020B0603020203020204" pitchFamily="34" charset="-52"/>
            </a:rPr>
            <a:t>1. Log in to your Personal account.</a:t>
          </a:r>
          <a:endParaRPr lang="ru-RU" sz="1400" dirty="0">
            <a:latin typeface="PT Sans Caption" panose="020B0603020203020204" pitchFamily="34" charset="-52"/>
          </a:endParaRPr>
        </a:p>
      </dgm:t>
    </dgm:pt>
    <dgm:pt modelId="{2B40452D-AE91-4BCC-BC99-FE6AE49421E5}" type="parTrans" cxnId="{8092565C-AB9F-49D8-9F17-B5564E78CE5D}">
      <dgm:prSet/>
      <dgm:spPr/>
      <dgm:t>
        <a:bodyPr/>
        <a:lstStyle/>
        <a:p>
          <a:endParaRPr lang="ru-RU" sz="1400">
            <a:latin typeface="PT Sans Caption" panose="020B0603020203020204" pitchFamily="34" charset="-52"/>
          </a:endParaRPr>
        </a:p>
      </dgm:t>
    </dgm:pt>
    <dgm:pt modelId="{FE88197D-D60A-47AE-A697-3D9B939B8B2C}" type="sibTrans" cxnId="{8092565C-AB9F-49D8-9F17-B5564E78CE5D}">
      <dgm:prSet/>
      <dgm:spPr/>
      <dgm:t>
        <a:bodyPr/>
        <a:lstStyle/>
        <a:p>
          <a:endParaRPr lang="ru-RU" sz="1400">
            <a:latin typeface="PT Sans Caption" panose="020B0603020203020204" pitchFamily="34" charset="-52"/>
          </a:endParaRPr>
        </a:p>
      </dgm:t>
    </dgm:pt>
    <dgm:pt modelId="{EC846A92-9D07-43C9-9D89-282EC1C885A5}">
      <dgm:prSet phldrT="[Текст]" custT="1"/>
      <dgm:spPr/>
      <dgm:t>
        <a:bodyPr/>
        <a:lstStyle/>
        <a:p>
          <a:pPr>
            <a:buFont typeface="Arial" panose="020B0604020202020204" pitchFamily="34" charset="0"/>
            <a:buChar char="•"/>
          </a:pPr>
          <a:r>
            <a:rPr lang="en-US" sz="1400" b="0" i="0" dirty="0">
              <a:latin typeface="PT Sans Caption" panose="020B0603020203020204" pitchFamily="34" charset="-52"/>
            </a:rPr>
            <a:t>2. Go to the Operations with codes section.</a:t>
          </a:r>
          <a:endParaRPr lang="ru-RU" sz="1400" dirty="0">
            <a:latin typeface="PT Sans Caption" panose="020B0603020203020204" pitchFamily="34" charset="-52"/>
          </a:endParaRPr>
        </a:p>
      </dgm:t>
    </dgm:pt>
    <dgm:pt modelId="{8B8EA6E5-F9FE-4DEC-8636-708B425D355D}" type="parTrans" cxnId="{9AADB1D4-CC8B-467B-976E-82B3D83DAB41}">
      <dgm:prSet/>
      <dgm:spPr/>
      <dgm:t>
        <a:bodyPr/>
        <a:lstStyle/>
        <a:p>
          <a:endParaRPr lang="ru-RU" sz="1400">
            <a:latin typeface="PT Sans Caption" panose="020B0603020203020204" pitchFamily="34" charset="-52"/>
          </a:endParaRPr>
        </a:p>
      </dgm:t>
    </dgm:pt>
    <dgm:pt modelId="{CA4E3220-F0C1-4E4D-A16D-64A8B66A5CF3}" type="sibTrans" cxnId="{9AADB1D4-CC8B-467B-976E-82B3D83DAB41}">
      <dgm:prSet/>
      <dgm:spPr/>
      <dgm:t>
        <a:bodyPr/>
        <a:lstStyle/>
        <a:p>
          <a:endParaRPr lang="ru-RU" sz="1400">
            <a:latin typeface="PT Sans Caption" panose="020B0603020203020204" pitchFamily="34" charset="-52"/>
          </a:endParaRPr>
        </a:p>
      </dgm:t>
    </dgm:pt>
    <dgm:pt modelId="{5D99E935-4C15-4B34-AF65-0C1E08FB8E3D}">
      <dgm:prSet phldrT="[Текст]" custT="1"/>
      <dgm:spPr/>
      <dgm:t>
        <a:bodyPr/>
        <a:lstStyle/>
        <a:p>
          <a:pPr>
            <a:buFont typeface="Arial" panose="020B0604020202020204" pitchFamily="34" charset="0"/>
            <a:buChar char="•"/>
          </a:pPr>
          <a:r>
            <a:rPr lang="en-US" sz="1400" b="0" i="0" dirty="0">
              <a:latin typeface="PT Sans Caption" panose="020B0603020203020204" pitchFamily="34" charset="-52"/>
            </a:rPr>
            <a:t>3. Create an operation - AIC Registration.</a:t>
          </a:r>
          <a:endParaRPr lang="ru-RU" sz="1400" dirty="0">
            <a:latin typeface="PT Sans Caption" panose="020B0603020203020204" pitchFamily="34" charset="-52"/>
          </a:endParaRPr>
        </a:p>
      </dgm:t>
    </dgm:pt>
    <dgm:pt modelId="{5DBA9DEE-B388-4080-8819-9681B6496096}" type="parTrans" cxnId="{C71CE17C-0D91-4C6D-A943-32F98730F544}">
      <dgm:prSet/>
      <dgm:spPr/>
      <dgm:t>
        <a:bodyPr/>
        <a:lstStyle/>
        <a:p>
          <a:endParaRPr lang="ru-RU" sz="1400">
            <a:latin typeface="PT Sans Caption" panose="020B0603020203020204" pitchFamily="34" charset="-52"/>
          </a:endParaRPr>
        </a:p>
      </dgm:t>
    </dgm:pt>
    <dgm:pt modelId="{E466F48C-36DA-4C83-A832-DEE17745E44F}" type="sibTrans" cxnId="{C71CE17C-0D91-4C6D-A943-32F98730F544}">
      <dgm:prSet/>
      <dgm:spPr/>
      <dgm:t>
        <a:bodyPr/>
        <a:lstStyle/>
        <a:p>
          <a:endParaRPr lang="ru-RU" sz="1400">
            <a:latin typeface="PT Sans Caption" panose="020B0603020203020204" pitchFamily="34" charset="-52"/>
          </a:endParaRPr>
        </a:p>
      </dgm:t>
    </dgm:pt>
    <dgm:pt modelId="{7EA274B1-FEC1-4C7A-BAC7-F0BCB71468D3}" type="pres">
      <dgm:prSet presAssocID="{04CBDC94-A5ED-469C-8638-030B011EA91E}" presName="vert0" presStyleCnt="0">
        <dgm:presLayoutVars>
          <dgm:dir/>
          <dgm:animOne val="branch"/>
          <dgm:animLvl val="lvl"/>
        </dgm:presLayoutVars>
      </dgm:prSet>
      <dgm:spPr/>
    </dgm:pt>
    <dgm:pt modelId="{6E02A765-4255-4C92-BD4E-6DF0DCD7CA76}" type="pres">
      <dgm:prSet presAssocID="{C0F92639-0360-4FF9-A1CA-C2F3389626FF}" presName="thickLine" presStyleLbl="alignNode1" presStyleIdx="0" presStyleCnt="1"/>
      <dgm:spPr/>
    </dgm:pt>
    <dgm:pt modelId="{119BE021-C7B8-4C6A-8A31-495D67AE09C0}" type="pres">
      <dgm:prSet presAssocID="{C0F92639-0360-4FF9-A1CA-C2F3389626FF}" presName="horz1" presStyleCnt="0"/>
      <dgm:spPr/>
    </dgm:pt>
    <dgm:pt modelId="{545998A1-CC84-4375-993A-007B95ADE2CD}" type="pres">
      <dgm:prSet presAssocID="{C0F92639-0360-4FF9-A1CA-C2F3389626FF}" presName="tx1" presStyleLbl="revTx" presStyleIdx="0" presStyleCnt="4" custScaleX="605091"/>
      <dgm:spPr/>
    </dgm:pt>
    <dgm:pt modelId="{D1FAF410-444A-4017-83C2-150BB766D03B}" type="pres">
      <dgm:prSet presAssocID="{C0F92639-0360-4FF9-A1CA-C2F3389626FF}" presName="vert1" presStyleCnt="0"/>
      <dgm:spPr/>
    </dgm:pt>
    <dgm:pt modelId="{4B104382-6225-4210-851A-C120B66785DE}" type="pres">
      <dgm:prSet presAssocID="{8BEFC72D-CEDF-4EBE-90F1-E635503A4B6F}" presName="vertSpace2a" presStyleCnt="0"/>
      <dgm:spPr/>
    </dgm:pt>
    <dgm:pt modelId="{90387CEF-A55B-40C5-887C-A8ED3B33B637}" type="pres">
      <dgm:prSet presAssocID="{8BEFC72D-CEDF-4EBE-90F1-E635503A4B6F}" presName="horz2" presStyleCnt="0"/>
      <dgm:spPr/>
    </dgm:pt>
    <dgm:pt modelId="{A9F6E8E9-ED74-4847-9F2A-0AA7E6D6DF35}" type="pres">
      <dgm:prSet presAssocID="{8BEFC72D-CEDF-4EBE-90F1-E635503A4B6F}" presName="horzSpace2" presStyleCnt="0"/>
      <dgm:spPr/>
    </dgm:pt>
    <dgm:pt modelId="{6B98AA26-2BC2-4F17-A5EB-BD0AA96DD619}" type="pres">
      <dgm:prSet presAssocID="{8BEFC72D-CEDF-4EBE-90F1-E635503A4B6F}" presName="tx2" presStyleLbl="revTx" presStyleIdx="1" presStyleCnt="4"/>
      <dgm:spPr/>
    </dgm:pt>
    <dgm:pt modelId="{464F7C99-6BE6-4F6B-AF63-926F9CB339BA}" type="pres">
      <dgm:prSet presAssocID="{8BEFC72D-CEDF-4EBE-90F1-E635503A4B6F}" presName="vert2" presStyleCnt="0"/>
      <dgm:spPr/>
    </dgm:pt>
    <dgm:pt modelId="{543FF5B7-65C8-4867-8060-C8394427FEBF}" type="pres">
      <dgm:prSet presAssocID="{8BEFC72D-CEDF-4EBE-90F1-E635503A4B6F}" presName="thinLine2b" presStyleLbl="callout" presStyleIdx="0" presStyleCnt="3"/>
      <dgm:spPr/>
    </dgm:pt>
    <dgm:pt modelId="{C8B33AF2-4D8F-4AAE-BD85-0869D82A23BF}" type="pres">
      <dgm:prSet presAssocID="{8BEFC72D-CEDF-4EBE-90F1-E635503A4B6F}" presName="vertSpace2b" presStyleCnt="0"/>
      <dgm:spPr/>
    </dgm:pt>
    <dgm:pt modelId="{B87D83EE-D5A9-4A14-9624-8C84406F5A36}" type="pres">
      <dgm:prSet presAssocID="{EC846A92-9D07-43C9-9D89-282EC1C885A5}" presName="horz2" presStyleCnt="0"/>
      <dgm:spPr/>
    </dgm:pt>
    <dgm:pt modelId="{5D28675E-3F3B-4068-971E-42DF1ACC9292}" type="pres">
      <dgm:prSet presAssocID="{EC846A92-9D07-43C9-9D89-282EC1C885A5}" presName="horzSpace2" presStyleCnt="0"/>
      <dgm:spPr/>
    </dgm:pt>
    <dgm:pt modelId="{4F00F5D9-0B0C-4B8D-A23A-63C4D92A73A4}" type="pres">
      <dgm:prSet presAssocID="{EC846A92-9D07-43C9-9D89-282EC1C885A5}" presName="tx2" presStyleLbl="revTx" presStyleIdx="2" presStyleCnt="4"/>
      <dgm:spPr/>
    </dgm:pt>
    <dgm:pt modelId="{6DD62C5B-C5D8-40CB-A796-0D1E84E8DE55}" type="pres">
      <dgm:prSet presAssocID="{EC846A92-9D07-43C9-9D89-282EC1C885A5}" presName="vert2" presStyleCnt="0"/>
      <dgm:spPr/>
    </dgm:pt>
    <dgm:pt modelId="{6B94FE6C-180D-4136-9544-0F69A2A39678}" type="pres">
      <dgm:prSet presAssocID="{EC846A92-9D07-43C9-9D89-282EC1C885A5}" presName="thinLine2b" presStyleLbl="callout" presStyleIdx="1" presStyleCnt="3"/>
      <dgm:spPr/>
    </dgm:pt>
    <dgm:pt modelId="{7BB79024-9834-4F59-9A10-039D0A6483FA}" type="pres">
      <dgm:prSet presAssocID="{EC846A92-9D07-43C9-9D89-282EC1C885A5}" presName="vertSpace2b" presStyleCnt="0"/>
      <dgm:spPr/>
    </dgm:pt>
    <dgm:pt modelId="{1E6ACA23-19C8-4C34-90D0-7F445B00E466}" type="pres">
      <dgm:prSet presAssocID="{5D99E935-4C15-4B34-AF65-0C1E08FB8E3D}" presName="horz2" presStyleCnt="0"/>
      <dgm:spPr/>
    </dgm:pt>
    <dgm:pt modelId="{4B7FAB72-881B-4255-9549-B41DD67DB844}" type="pres">
      <dgm:prSet presAssocID="{5D99E935-4C15-4B34-AF65-0C1E08FB8E3D}" presName="horzSpace2" presStyleCnt="0"/>
      <dgm:spPr/>
    </dgm:pt>
    <dgm:pt modelId="{E88F695A-DB4B-484F-A7EB-557766A2854F}" type="pres">
      <dgm:prSet presAssocID="{5D99E935-4C15-4B34-AF65-0C1E08FB8E3D}" presName="tx2" presStyleLbl="revTx" presStyleIdx="3" presStyleCnt="4"/>
      <dgm:spPr/>
    </dgm:pt>
    <dgm:pt modelId="{53B05248-09F1-4B48-9883-43E03D89F2C3}" type="pres">
      <dgm:prSet presAssocID="{5D99E935-4C15-4B34-AF65-0C1E08FB8E3D}" presName="vert2" presStyleCnt="0"/>
      <dgm:spPr/>
    </dgm:pt>
    <dgm:pt modelId="{680C41F6-A162-4FC1-96CF-DBF939C36F1C}" type="pres">
      <dgm:prSet presAssocID="{5D99E935-4C15-4B34-AF65-0C1E08FB8E3D}" presName="thinLine2b" presStyleLbl="callout" presStyleIdx="2" presStyleCnt="3"/>
      <dgm:spPr/>
    </dgm:pt>
    <dgm:pt modelId="{9B884157-0CEB-488A-B40A-BBEFF9E636F0}" type="pres">
      <dgm:prSet presAssocID="{5D99E935-4C15-4B34-AF65-0C1E08FB8E3D}" presName="vertSpace2b" presStyleCnt="0"/>
      <dgm:spPr/>
    </dgm:pt>
  </dgm:ptLst>
  <dgm:cxnLst>
    <dgm:cxn modelId="{000A4D1F-C219-4258-B177-82E192E320CC}" type="presOf" srcId="{8BEFC72D-CEDF-4EBE-90F1-E635503A4B6F}" destId="{6B98AA26-2BC2-4F17-A5EB-BD0AA96DD619}" srcOrd="0" destOrd="0" presId="urn:microsoft.com/office/officeart/2008/layout/LinedList"/>
    <dgm:cxn modelId="{A3F25F27-EE44-47A9-8F8B-5D6CAA72AE56}" type="presOf" srcId="{C0F92639-0360-4FF9-A1CA-C2F3389626FF}" destId="{545998A1-CC84-4375-993A-007B95ADE2CD}" srcOrd="0" destOrd="0" presId="urn:microsoft.com/office/officeart/2008/layout/LinedList"/>
    <dgm:cxn modelId="{8092565C-AB9F-49D8-9F17-B5564E78CE5D}" srcId="{C0F92639-0360-4FF9-A1CA-C2F3389626FF}" destId="{8BEFC72D-CEDF-4EBE-90F1-E635503A4B6F}" srcOrd="0" destOrd="0" parTransId="{2B40452D-AE91-4BCC-BC99-FE6AE49421E5}" sibTransId="{FE88197D-D60A-47AE-A697-3D9B939B8B2C}"/>
    <dgm:cxn modelId="{2292C549-C36A-4694-9400-1BB8CB2707F8}" type="presOf" srcId="{5D99E935-4C15-4B34-AF65-0C1E08FB8E3D}" destId="{E88F695A-DB4B-484F-A7EB-557766A2854F}" srcOrd="0" destOrd="0" presId="urn:microsoft.com/office/officeart/2008/layout/LinedList"/>
    <dgm:cxn modelId="{C71CE17C-0D91-4C6D-A943-32F98730F544}" srcId="{C0F92639-0360-4FF9-A1CA-C2F3389626FF}" destId="{5D99E935-4C15-4B34-AF65-0C1E08FB8E3D}" srcOrd="2" destOrd="0" parTransId="{5DBA9DEE-B388-4080-8819-9681B6496096}" sibTransId="{E466F48C-36DA-4C83-A832-DEE17745E44F}"/>
    <dgm:cxn modelId="{4EF01F7D-25A8-42EA-8447-F430ED29A17F}" type="presOf" srcId="{EC846A92-9D07-43C9-9D89-282EC1C885A5}" destId="{4F00F5D9-0B0C-4B8D-A23A-63C4D92A73A4}" srcOrd="0" destOrd="0" presId="urn:microsoft.com/office/officeart/2008/layout/LinedList"/>
    <dgm:cxn modelId="{CB4948CC-EC1A-4507-985B-3710E00459C0}" srcId="{04CBDC94-A5ED-469C-8638-030B011EA91E}" destId="{C0F92639-0360-4FF9-A1CA-C2F3389626FF}" srcOrd="0" destOrd="0" parTransId="{06132338-82EF-4E66-AC13-E647EDDD5A8F}" sibTransId="{EC4923CB-DFE6-42B2-85E4-F716C325A6BE}"/>
    <dgm:cxn modelId="{9AADB1D4-CC8B-467B-976E-82B3D83DAB41}" srcId="{C0F92639-0360-4FF9-A1CA-C2F3389626FF}" destId="{EC846A92-9D07-43C9-9D89-282EC1C885A5}" srcOrd="1" destOrd="0" parTransId="{8B8EA6E5-F9FE-4DEC-8636-708B425D355D}" sibTransId="{CA4E3220-F0C1-4E4D-A16D-64A8B66A5CF3}"/>
    <dgm:cxn modelId="{827557F0-4A91-4CDD-BABD-8CA54F29889C}" type="presOf" srcId="{04CBDC94-A5ED-469C-8638-030B011EA91E}" destId="{7EA274B1-FEC1-4C7A-BAC7-F0BCB71468D3}" srcOrd="0" destOrd="0" presId="urn:microsoft.com/office/officeart/2008/layout/LinedList"/>
    <dgm:cxn modelId="{70B824AE-EF71-4EB8-AB39-010B7599B53A}" type="presParOf" srcId="{7EA274B1-FEC1-4C7A-BAC7-F0BCB71468D3}" destId="{6E02A765-4255-4C92-BD4E-6DF0DCD7CA76}" srcOrd="0" destOrd="0" presId="urn:microsoft.com/office/officeart/2008/layout/LinedList"/>
    <dgm:cxn modelId="{56A2FCEF-D84B-4573-9A4E-4954A2BB03DB}" type="presParOf" srcId="{7EA274B1-FEC1-4C7A-BAC7-F0BCB71468D3}" destId="{119BE021-C7B8-4C6A-8A31-495D67AE09C0}" srcOrd="1" destOrd="0" presId="urn:microsoft.com/office/officeart/2008/layout/LinedList"/>
    <dgm:cxn modelId="{F95270E7-17CA-4B8D-B042-14B3632F59A1}" type="presParOf" srcId="{119BE021-C7B8-4C6A-8A31-495D67AE09C0}" destId="{545998A1-CC84-4375-993A-007B95ADE2CD}" srcOrd="0" destOrd="0" presId="urn:microsoft.com/office/officeart/2008/layout/LinedList"/>
    <dgm:cxn modelId="{ABF1FCD6-256F-4402-B8D5-83C794C34DDC}" type="presParOf" srcId="{119BE021-C7B8-4C6A-8A31-495D67AE09C0}" destId="{D1FAF410-444A-4017-83C2-150BB766D03B}" srcOrd="1" destOrd="0" presId="urn:microsoft.com/office/officeart/2008/layout/LinedList"/>
    <dgm:cxn modelId="{314461BC-4614-48CE-AD7A-86243F1A0303}" type="presParOf" srcId="{D1FAF410-444A-4017-83C2-150BB766D03B}" destId="{4B104382-6225-4210-851A-C120B66785DE}" srcOrd="0" destOrd="0" presId="urn:microsoft.com/office/officeart/2008/layout/LinedList"/>
    <dgm:cxn modelId="{FBDCD828-5CD9-429A-A4BE-BB39F5F1F350}" type="presParOf" srcId="{D1FAF410-444A-4017-83C2-150BB766D03B}" destId="{90387CEF-A55B-40C5-887C-A8ED3B33B637}" srcOrd="1" destOrd="0" presId="urn:microsoft.com/office/officeart/2008/layout/LinedList"/>
    <dgm:cxn modelId="{39B7E861-FFAE-4ECB-BF68-132763B15E30}" type="presParOf" srcId="{90387CEF-A55B-40C5-887C-A8ED3B33B637}" destId="{A9F6E8E9-ED74-4847-9F2A-0AA7E6D6DF35}" srcOrd="0" destOrd="0" presId="urn:microsoft.com/office/officeart/2008/layout/LinedList"/>
    <dgm:cxn modelId="{2154C045-394D-4FF4-BB32-56F9920ADF50}" type="presParOf" srcId="{90387CEF-A55B-40C5-887C-A8ED3B33B637}" destId="{6B98AA26-2BC2-4F17-A5EB-BD0AA96DD619}" srcOrd="1" destOrd="0" presId="urn:microsoft.com/office/officeart/2008/layout/LinedList"/>
    <dgm:cxn modelId="{D8E2AE63-FA56-41F0-8803-F833D8BBE26F}" type="presParOf" srcId="{90387CEF-A55B-40C5-887C-A8ED3B33B637}" destId="{464F7C99-6BE6-4F6B-AF63-926F9CB339BA}" srcOrd="2" destOrd="0" presId="urn:microsoft.com/office/officeart/2008/layout/LinedList"/>
    <dgm:cxn modelId="{A60810F1-3649-44B5-8077-ED12FBD26B73}" type="presParOf" srcId="{D1FAF410-444A-4017-83C2-150BB766D03B}" destId="{543FF5B7-65C8-4867-8060-C8394427FEBF}" srcOrd="2" destOrd="0" presId="urn:microsoft.com/office/officeart/2008/layout/LinedList"/>
    <dgm:cxn modelId="{DABB3E68-E9E9-435A-A66A-22A09A3E5387}" type="presParOf" srcId="{D1FAF410-444A-4017-83C2-150BB766D03B}" destId="{C8B33AF2-4D8F-4AAE-BD85-0869D82A23BF}" srcOrd="3" destOrd="0" presId="urn:microsoft.com/office/officeart/2008/layout/LinedList"/>
    <dgm:cxn modelId="{8B3ADE61-0B15-4C82-BED1-A9648767315C}" type="presParOf" srcId="{D1FAF410-444A-4017-83C2-150BB766D03B}" destId="{B87D83EE-D5A9-4A14-9624-8C84406F5A36}" srcOrd="4" destOrd="0" presId="urn:microsoft.com/office/officeart/2008/layout/LinedList"/>
    <dgm:cxn modelId="{AE723A2A-66C4-4025-BD30-9D472F58C19F}" type="presParOf" srcId="{B87D83EE-D5A9-4A14-9624-8C84406F5A36}" destId="{5D28675E-3F3B-4068-971E-42DF1ACC9292}" srcOrd="0" destOrd="0" presId="urn:microsoft.com/office/officeart/2008/layout/LinedList"/>
    <dgm:cxn modelId="{4D9FB2BC-3C20-4F08-95D5-46FDB5953BD2}" type="presParOf" srcId="{B87D83EE-D5A9-4A14-9624-8C84406F5A36}" destId="{4F00F5D9-0B0C-4B8D-A23A-63C4D92A73A4}" srcOrd="1" destOrd="0" presId="urn:microsoft.com/office/officeart/2008/layout/LinedList"/>
    <dgm:cxn modelId="{EC476818-66FF-41B6-AC6A-1E33A4691375}" type="presParOf" srcId="{B87D83EE-D5A9-4A14-9624-8C84406F5A36}" destId="{6DD62C5B-C5D8-40CB-A796-0D1E84E8DE55}" srcOrd="2" destOrd="0" presId="urn:microsoft.com/office/officeart/2008/layout/LinedList"/>
    <dgm:cxn modelId="{337280D7-F67F-4E2A-84D9-352D7EE01641}" type="presParOf" srcId="{D1FAF410-444A-4017-83C2-150BB766D03B}" destId="{6B94FE6C-180D-4136-9544-0F69A2A39678}" srcOrd="5" destOrd="0" presId="urn:microsoft.com/office/officeart/2008/layout/LinedList"/>
    <dgm:cxn modelId="{B7766137-0791-4D49-9940-F548108B3D9A}" type="presParOf" srcId="{D1FAF410-444A-4017-83C2-150BB766D03B}" destId="{7BB79024-9834-4F59-9A10-039D0A6483FA}" srcOrd="6" destOrd="0" presId="urn:microsoft.com/office/officeart/2008/layout/LinedList"/>
    <dgm:cxn modelId="{C2FE2225-C7BC-4EB8-ACE5-36850571B07B}" type="presParOf" srcId="{D1FAF410-444A-4017-83C2-150BB766D03B}" destId="{1E6ACA23-19C8-4C34-90D0-7F445B00E466}" srcOrd="7" destOrd="0" presId="urn:microsoft.com/office/officeart/2008/layout/LinedList"/>
    <dgm:cxn modelId="{A2D05346-78D1-414A-AF28-8DD5D0B293B4}" type="presParOf" srcId="{1E6ACA23-19C8-4C34-90D0-7F445B00E466}" destId="{4B7FAB72-881B-4255-9549-B41DD67DB844}" srcOrd="0" destOrd="0" presId="urn:microsoft.com/office/officeart/2008/layout/LinedList"/>
    <dgm:cxn modelId="{E261CAFC-12AF-439D-B2AA-C622F81D91BB}" type="presParOf" srcId="{1E6ACA23-19C8-4C34-90D0-7F445B00E466}" destId="{E88F695A-DB4B-484F-A7EB-557766A2854F}" srcOrd="1" destOrd="0" presId="urn:microsoft.com/office/officeart/2008/layout/LinedList"/>
    <dgm:cxn modelId="{F642528F-6823-42D3-9BB4-0108561415D6}" type="presParOf" srcId="{1E6ACA23-19C8-4C34-90D0-7F445B00E466}" destId="{53B05248-09F1-4B48-9883-43E03D89F2C3}" srcOrd="2" destOrd="0" presId="urn:microsoft.com/office/officeart/2008/layout/LinedList"/>
    <dgm:cxn modelId="{0FA57DF2-E4B7-4010-B2C6-11B5C594FEE4}" type="presParOf" srcId="{D1FAF410-444A-4017-83C2-150BB766D03B}" destId="{680C41F6-A162-4FC1-96CF-DBF939C36F1C}" srcOrd="8" destOrd="0" presId="urn:microsoft.com/office/officeart/2008/layout/LinedList"/>
    <dgm:cxn modelId="{330B7E34-C5DD-4A23-83B5-D72FEAF2B3BA}" type="presParOf" srcId="{D1FAF410-444A-4017-83C2-150BB766D03B}" destId="{9B884157-0CEB-488A-B40A-BBEFF9E636F0}" srcOrd="9" destOrd="0" presId="urn:microsoft.com/office/officeart/2008/layout/LinedList"/>
  </dgm:cxnLst>
  <dgm:bg/>
  <dgm:whole>
    <a:ln>
      <a:solidFill>
        <a:schemeClr val="accent6">
          <a:lumMod val="75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572BF-068F-4884-97DE-10EDBB4A97F2}">
      <dsp:nvSpPr>
        <dsp:cNvPr id="0" name=""/>
        <dsp:cNvSpPr/>
      </dsp:nvSpPr>
      <dsp:spPr>
        <a:xfrm>
          <a:off x="-6366347" y="-973800"/>
          <a:ext cx="7577838" cy="7577838"/>
        </a:xfrm>
        <a:prstGeom prst="blockArc">
          <a:avLst>
            <a:gd name="adj1" fmla="val 18900000"/>
            <a:gd name="adj2" fmla="val 2700000"/>
            <a:gd name="adj3" fmla="val 285"/>
          </a:avLst>
        </a:pr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36BF2581-EB66-4084-974E-74C877E56B73}">
      <dsp:nvSpPr>
        <dsp:cNvPr id="0" name=""/>
        <dsp:cNvSpPr/>
      </dsp:nvSpPr>
      <dsp:spPr>
        <a:xfrm>
          <a:off x="633990" y="432852"/>
          <a:ext cx="10877435" cy="86615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T Sans Caption" panose="020B0603020203020204" pitchFamily="34" charset="-52"/>
            </a:rPr>
            <a:t>Go to the section </a:t>
          </a:r>
          <a:r>
            <a:rPr lang="en-US" sz="1600" b="1" kern="1200" dirty="0">
              <a:solidFill>
                <a:schemeClr val="tx1"/>
              </a:solidFill>
              <a:latin typeface="PT Sans Caption" panose="020B0603020203020204" pitchFamily="34" charset="-52"/>
            </a:rPr>
            <a:t>"Operations with codes" → "Custom operations"..</a:t>
          </a:r>
          <a:endParaRPr lang="ru-RU" sz="1600" b="1" kern="1200" dirty="0">
            <a:solidFill>
              <a:schemeClr val="tx1"/>
            </a:solidFill>
            <a:latin typeface="PT Sans Caption" panose="020B0603020203020204" pitchFamily="34" charset="-52"/>
          </a:endParaRPr>
        </a:p>
      </dsp:txBody>
      <dsp:txXfrm>
        <a:off x="633990" y="432852"/>
        <a:ext cx="10877435" cy="866155"/>
      </dsp:txXfrm>
    </dsp:sp>
    <dsp:sp modelId="{BB2F0A21-2E0C-4F35-9AB7-624512A5B85F}">
      <dsp:nvSpPr>
        <dsp:cNvPr id="0" name=""/>
        <dsp:cNvSpPr/>
      </dsp:nvSpPr>
      <dsp:spPr>
        <a:xfrm>
          <a:off x="92643" y="324583"/>
          <a:ext cx="1082694" cy="1082694"/>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35875F72-8B1D-4A15-BFDF-FF7208552949}">
      <dsp:nvSpPr>
        <dsp:cNvPr id="0" name=""/>
        <dsp:cNvSpPr/>
      </dsp:nvSpPr>
      <dsp:spPr>
        <a:xfrm>
          <a:off x="1130577" y="1732311"/>
          <a:ext cx="10380849" cy="866155"/>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T Sans Caption" panose="020B0603020203020204" pitchFamily="34" charset="-52"/>
            </a:rPr>
            <a:t>Click the </a:t>
          </a:r>
          <a:r>
            <a:rPr lang="en-US" sz="1600" b="1" kern="1200" dirty="0">
              <a:solidFill>
                <a:schemeClr val="tx1"/>
              </a:solidFill>
              <a:latin typeface="PT Sans Caption" panose="020B0603020203020204" pitchFamily="34" charset="-52"/>
            </a:rPr>
            <a:t>"Create Operation" → "Aggregation of LC" button..</a:t>
          </a:r>
          <a:endParaRPr lang="ru-RU" sz="1600" b="1" kern="1200" dirty="0">
            <a:solidFill>
              <a:schemeClr val="tx1"/>
            </a:solidFill>
            <a:latin typeface="PT Sans Caption" panose="020B0603020203020204" pitchFamily="34" charset="-52"/>
          </a:endParaRPr>
        </a:p>
      </dsp:txBody>
      <dsp:txXfrm>
        <a:off x="1130577" y="1732311"/>
        <a:ext cx="10380849" cy="866155"/>
      </dsp:txXfrm>
    </dsp:sp>
    <dsp:sp modelId="{B4B27F38-7E22-47A0-917D-C5FC8F608831}">
      <dsp:nvSpPr>
        <dsp:cNvPr id="0" name=""/>
        <dsp:cNvSpPr/>
      </dsp:nvSpPr>
      <dsp:spPr>
        <a:xfrm>
          <a:off x="589230" y="1624041"/>
          <a:ext cx="1082694" cy="1082694"/>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F960AA49-EAF9-470D-9AE5-7DF0C714552A}">
      <dsp:nvSpPr>
        <dsp:cNvPr id="0" name=""/>
        <dsp:cNvSpPr/>
      </dsp:nvSpPr>
      <dsp:spPr>
        <a:xfrm>
          <a:off x="1130577" y="3031770"/>
          <a:ext cx="10380849" cy="86615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5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T Sans Caption" panose="020B0603020203020204" pitchFamily="34" charset="-52"/>
            </a:rPr>
            <a:t>In the </a:t>
          </a:r>
          <a:r>
            <a:rPr lang="en-US" sz="1600" b="1" kern="1200" dirty="0">
              <a:solidFill>
                <a:schemeClr val="tx1"/>
              </a:solidFill>
              <a:latin typeface="PT Sans Caption" panose="020B0603020203020204" pitchFamily="34" charset="-52"/>
            </a:rPr>
            <a:t>"General data" </a:t>
          </a:r>
          <a:r>
            <a:rPr lang="en-US" sz="1600" kern="1200" dirty="0">
              <a:solidFill>
                <a:schemeClr val="tx1"/>
              </a:solidFill>
              <a:latin typeface="PT Sans Caption" panose="020B0603020203020204" pitchFamily="34" charset="-52"/>
            </a:rPr>
            <a:t>section, you must fill in the required fields marked with "</a:t>
          </a:r>
          <a:r>
            <a:rPr lang="en-US" sz="1600" kern="1200" dirty="0">
              <a:solidFill>
                <a:srgbClr val="FF0000"/>
              </a:solidFill>
              <a:latin typeface="PT Sans Caption" panose="020B0603020203020204" pitchFamily="34" charset="-52"/>
            </a:rPr>
            <a:t>*</a:t>
          </a:r>
          <a:r>
            <a:rPr lang="en-US" sz="1600" kern="1200" dirty="0">
              <a:solidFill>
                <a:schemeClr val="tx1"/>
              </a:solidFill>
              <a:latin typeface="PT Sans Caption" panose="020B0603020203020204" pitchFamily="34" charset="-52"/>
            </a:rPr>
            <a:t>": POB, packaging date</a:t>
          </a:r>
          <a:endParaRPr lang="ru-RU" sz="1600" kern="1200" dirty="0">
            <a:solidFill>
              <a:schemeClr val="tx1"/>
            </a:solidFill>
            <a:latin typeface="PT Sans Caption" panose="020B0603020203020204" pitchFamily="34" charset="-52"/>
          </a:endParaRPr>
        </a:p>
      </dsp:txBody>
      <dsp:txXfrm>
        <a:off x="1130577" y="3031770"/>
        <a:ext cx="10380849" cy="866155"/>
      </dsp:txXfrm>
    </dsp:sp>
    <dsp:sp modelId="{9CC79E3C-94B5-44FD-A3AC-2301834F0C06}">
      <dsp:nvSpPr>
        <dsp:cNvPr id="0" name=""/>
        <dsp:cNvSpPr/>
      </dsp:nvSpPr>
      <dsp:spPr>
        <a:xfrm>
          <a:off x="589230" y="2923500"/>
          <a:ext cx="1082694" cy="1082694"/>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73A67F88-EBDB-41F7-A136-F59ED5670E39}">
      <dsp:nvSpPr>
        <dsp:cNvPr id="0" name=""/>
        <dsp:cNvSpPr/>
      </dsp:nvSpPr>
      <dsp:spPr>
        <a:xfrm>
          <a:off x="642148" y="4331228"/>
          <a:ext cx="10861119" cy="866155"/>
        </a:xfrm>
        <a:prstGeom prst="rect">
          <a:avLst/>
        </a:prstGeom>
        <a:no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073"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prstClr val="black"/>
              </a:solidFill>
              <a:latin typeface="PT Sans Caption" panose="020B0603020203020204" pitchFamily="34" charset="-52"/>
              <a:ea typeface="+mn-ea"/>
              <a:cs typeface="+mn-cs"/>
            </a:rPr>
            <a:t>In the "Aggregation data" section, you must fill in the required fields marked with "</a:t>
          </a:r>
          <a:r>
            <a:rPr lang="en-US" sz="1600" kern="1200" dirty="0">
              <a:solidFill>
                <a:srgbClr val="FF0000"/>
              </a:solidFill>
              <a:latin typeface="PT Sans Caption" panose="020B0603020203020204" pitchFamily="34" charset="-52"/>
              <a:ea typeface="+mn-ea"/>
              <a:cs typeface="+mn-cs"/>
            </a:rPr>
            <a:t>*</a:t>
          </a:r>
          <a:r>
            <a:rPr lang="en-US" sz="1600" kern="1200" dirty="0">
              <a:solidFill>
                <a:prstClr val="black"/>
              </a:solidFill>
              <a:latin typeface="PT Sans Caption" panose="020B0603020203020204" pitchFamily="34" charset="-52"/>
              <a:ea typeface="+mn-ea"/>
              <a:cs typeface="+mn-cs"/>
            </a:rPr>
            <a:t>": package code (00+SSCC), max number of pieces per package, upload a file in the format .csv</a:t>
          </a:r>
          <a:r>
            <a:rPr lang="ru-RU" sz="1600" b="0" i="0" kern="1200" dirty="0">
              <a:solidFill>
                <a:schemeClr val="tx1"/>
              </a:solidFill>
              <a:effectLst/>
              <a:latin typeface="Inter"/>
            </a:rPr>
            <a:t>(</a:t>
          </a:r>
          <a:r>
            <a:rPr lang="en-US" sz="1600" b="0" i="0" kern="1200" dirty="0">
              <a:solidFill>
                <a:schemeClr val="tx1"/>
              </a:solidFill>
              <a:effectLst/>
              <a:latin typeface="Inter"/>
              <a:hlinkClick xmlns:r="http://schemas.openxmlformats.org/officeDocument/2006/relationships" r:id="rId1"/>
            </a:rPr>
            <a:t>learn more</a:t>
          </a:r>
          <a:r>
            <a:rPr lang="ru-RU" sz="1600" b="0" i="0" kern="1200" dirty="0">
              <a:solidFill>
                <a:schemeClr val="tx1"/>
              </a:solidFill>
              <a:effectLst/>
              <a:latin typeface="Inter"/>
            </a:rPr>
            <a:t>)</a:t>
          </a:r>
          <a:endParaRPr lang="ru-RU" sz="1600" kern="1200" dirty="0">
            <a:solidFill>
              <a:schemeClr val="tx1"/>
            </a:solidFill>
            <a:latin typeface="PT Sans Caption" panose="020B0603020203020204" pitchFamily="34" charset="-52"/>
          </a:endParaRPr>
        </a:p>
      </dsp:txBody>
      <dsp:txXfrm>
        <a:off x="642148" y="4331228"/>
        <a:ext cx="10861119" cy="866155"/>
      </dsp:txXfrm>
    </dsp:sp>
    <dsp:sp modelId="{1B296223-2345-485C-9527-277C669D2C1E}">
      <dsp:nvSpPr>
        <dsp:cNvPr id="0" name=""/>
        <dsp:cNvSpPr/>
      </dsp:nvSpPr>
      <dsp:spPr>
        <a:xfrm>
          <a:off x="92643" y="4222959"/>
          <a:ext cx="1082694" cy="1082694"/>
        </a:xfrm>
        <a:prstGeom prst="ellipse">
          <a:avLst/>
        </a:prstGeom>
        <a:solidFill>
          <a:schemeClr val="lt1">
            <a:hueOff val="0"/>
            <a:satOff val="0"/>
            <a:lumOff val="0"/>
            <a:alphaOff val="0"/>
          </a:schemeClr>
        </a:solidFill>
        <a:ln w="12700" cap="flat" cmpd="sng" algn="ctr">
          <a:solidFill>
            <a:srgbClr val="1C9C0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2A765-4255-4C92-BD4E-6DF0DCD7CA76}">
      <dsp:nvSpPr>
        <dsp:cNvPr id="0" name=""/>
        <dsp:cNvSpPr/>
      </dsp:nvSpPr>
      <dsp:spPr>
        <a:xfrm>
          <a:off x="0" y="388"/>
          <a:ext cx="1151918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45998A1-CC84-4375-993A-007B95ADE2CD}">
      <dsp:nvSpPr>
        <dsp:cNvPr id="0" name=""/>
        <dsp:cNvSpPr/>
      </dsp:nvSpPr>
      <dsp:spPr>
        <a:xfrm>
          <a:off x="0" y="388"/>
          <a:ext cx="6929312" cy="794560"/>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t" anchorCtr="0">
          <a:noAutofit/>
        </a:bodyPr>
        <a:lstStyle/>
        <a:p>
          <a:pPr marL="0" lvl="0" indent="0" algn="ctr" defTabSz="88900">
            <a:lnSpc>
              <a:spcPct val="90000"/>
            </a:lnSpc>
            <a:spcBef>
              <a:spcPct val="0"/>
            </a:spcBef>
            <a:spcAft>
              <a:spcPct val="35000"/>
            </a:spcAft>
            <a:buNone/>
          </a:pPr>
          <a:endParaRPr lang="ru-RU" sz="200" b="0" i="0" kern="1200" dirty="0">
            <a:latin typeface="PT Sans Caption" panose="020B0603020203020204" pitchFamily="34" charset="-52"/>
          </a:endParaRPr>
        </a:p>
        <a:p>
          <a:pPr marL="0" lvl="0" indent="0" algn="ctr" defTabSz="88900">
            <a:lnSpc>
              <a:spcPct val="90000"/>
            </a:lnSpc>
            <a:spcBef>
              <a:spcPct val="0"/>
            </a:spcBef>
            <a:spcAft>
              <a:spcPct val="35000"/>
            </a:spcAft>
            <a:buNone/>
          </a:pPr>
          <a:endParaRPr lang="ru-RU" sz="200" b="0" i="0" kern="1200" dirty="0">
            <a:latin typeface="PT Sans Caption" panose="020B0603020203020204" pitchFamily="34" charset="-52"/>
          </a:endParaRPr>
        </a:p>
        <a:p>
          <a:pPr marL="0" lvl="0" indent="0" algn="ctr" defTabSz="88900">
            <a:lnSpc>
              <a:spcPct val="90000"/>
            </a:lnSpc>
            <a:spcBef>
              <a:spcPct val="0"/>
            </a:spcBef>
            <a:spcAft>
              <a:spcPct val="35000"/>
            </a:spcAft>
            <a:buNone/>
          </a:pPr>
          <a:endParaRPr lang="ru-RU" sz="200" b="0" i="0" kern="1200" dirty="0">
            <a:latin typeface="PT Sans Caption" panose="020B0603020203020204" pitchFamily="34" charset="-52"/>
          </a:endParaRPr>
        </a:p>
        <a:p>
          <a:pPr marL="0" lvl="0" indent="0" algn="ctr" defTabSz="88900">
            <a:lnSpc>
              <a:spcPct val="90000"/>
            </a:lnSpc>
            <a:spcBef>
              <a:spcPct val="0"/>
            </a:spcBef>
            <a:spcAft>
              <a:spcPct val="35000"/>
            </a:spcAft>
            <a:buNone/>
          </a:pPr>
          <a:endParaRPr lang="ru-RU" sz="200" b="0" i="0" kern="1200" dirty="0">
            <a:latin typeface="PT Sans Caption" panose="020B0603020203020204" pitchFamily="34" charset="-52"/>
          </a:endParaRPr>
        </a:p>
        <a:p>
          <a:pPr marL="0" lvl="0" indent="0" algn="ctr" defTabSz="88900">
            <a:lnSpc>
              <a:spcPct val="90000"/>
            </a:lnSpc>
            <a:spcBef>
              <a:spcPct val="0"/>
            </a:spcBef>
            <a:spcAft>
              <a:spcPct val="35000"/>
            </a:spcAft>
            <a:buNone/>
          </a:pPr>
          <a:endParaRPr lang="ru-RU" sz="200" b="0" i="0" kern="1200" dirty="0">
            <a:latin typeface="PT Sans Caption" panose="020B0603020203020204" pitchFamily="34" charset="-52"/>
          </a:endParaRPr>
        </a:p>
        <a:p>
          <a:pPr marL="0" lvl="0" indent="0" algn="ctr" defTabSz="88900">
            <a:lnSpc>
              <a:spcPct val="90000"/>
            </a:lnSpc>
            <a:spcBef>
              <a:spcPct val="0"/>
            </a:spcBef>
            <a:spcAft>
              <a:spcPct val="35000"/>
            </a:spcAft>
            <a:buNone/>
          </a:pPr>
          <a:endParaRPr lang="ru-RU" sz="200" b="0" i="0" kern="1200" dirty="0">
            <a:latin typeface="PT Sans Caption" panose="020B0603020203020204" pitchFamily="34" charset="-52"/>
          </a:endParaRPr>
        </a:p>
        <a:p>
          <a:pPr marL="0" lvl="0" indent="0" algn="ctr" defTabSz="88900">
            <a:lnSpc>
              <a:spcPct val="90000"/>
            </a:lnSpc>
            <a:spcBef>
              <a:spcPct val="0"/>
            </a:spcBef>
            <a:spcAft>
              <a:spcPct val="35000"/>
            </a:spcAft>
            <a:buNone/>
          </a:pPr>
          <a:r>
            <a:rPr lang="en-US" sz="1400" b="0" i="0" kern="1200" dirty="0">
              <a:latin typeface="PT Sans Caption" panose="020B0603020203020204" pitchFamily="34" charset="-52"/>
            </a:rPr>
            <a:t>To go to the </a:t>
          </a:r>
          <a:r>
            <a:rPr lang="en-US" sz="1400" b="1" i="0" kern="1200" dirty="0">
              <a:latin typeface="PT Sans Caption" panose="020B0603020203020204" pitchFamily="34" charset="-52"/>
            </a:rPr>
            <a:t>“AIC Registration" </a:t>
          </a:r>
          <a:r>
            <a:rPr lang="en-US" sz="1400" b="0" i="0" kern="1200" dirty="0">
              <a:latin typeface="PT Sans Caption" panose="020B0603020203020204" pitchFamily="34" charset="-52"/>
            </a:rPr>
            <a:t>generation window, you must:</a:t>
          </a:r>
        </a:p>
        <a:p>
          <a:pPr marL="0" lvl="0" indent="0" algn="ctr" defTabSz="88900">
            <a:lnSpc>
              <a:spcPct val="90000"/>
            </a:lnSpc>
            <a:spcBef>
              <a:spcPct val="0"/>
            </a:spcBef>
            <a:spcAft>
              <a:spcPct val="35000"/>
            </a:spcAft>
            <a:buNone/>
          </a:pPr>
          <a:r>
            <a:rPr lang="en-US" sz="1400" b="0" i="0" kern="1200" dirty="0">
              <a:latin typeface="PT Sans Caption" panose="020B0603020203020204" pitchFamily="34" charset="-52"/>
            </a:rPr>
            <a:t>(</a:t>
          </a:r>
          <a:r>
            <a:rPr lang="en-US" sz="1400" b="0" i="0" kern="1200" dirty="0">
              <a:latin typeface="PT Sans Caption" panose="020B0603020203020204" pitchFamily="34" charset="-52"/>
              <a:hlinkClick xmlns:r="http://schemas.openxmlformats.org/officeDocument/2006/relationships" r:id="rId1"/>
            </a:rPr>
            <a:t>link</a:t>
          </a:r>
          <a:r>
            <a:rPr lang="ru-RU" sz="1400" b="0" i="0" kern="1200" dirty="0">
              <a:latin typeface="PT Sans Caption" panose="020B0603020203020204" pitchFamily="34" charset="-52"/>
            </a:rPr>
            <a:t>)</a:t>
          </a:r>
          <a:endParaRPr lang="ru-RU" sz="1400" kern="1200" dirty="0">
            <a:latin typeface="PT Sans Caption" panose="020B0603020203020204" pitchFamily="34" charset="-52"/>
          </a:endParaRPr>
        </a:p>
      </dsp:txBody>
      <dsp:txXfrm>
        <a:off x="0" y="388"/>
        <a:ext cx="6929312" cy="794560"/>
      </dsp:txXfrm>
    </dsp:sp>
    <dsp:sp modelId="{6B98AA26-2BC2-4F17-A5EB-BD0AA96DD619}">
      <dsp:nvSpPr>
        <dsp:cNvPr id="0" name=""/>
        <dsp:cNvSpPr/>
      </dsp:nvSpPr>
      <dsp:spPr>
        <a:xfrm>
          <a:off x="7015199" y="12803"/>
          <a:ext cx="4494786" cy="24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kern="1200" dirty="0">
              <a:latin typeface="PT Sans Caption" panose="020B0603020203020204" pitchFamily="34" charset="-52"/>
            </a:rPr>
            <a:t>1. Log in to your Personal account.</a:t>
          </a:r>
          <a:endParaRPr lang="ru-RU" sz="1400" kern="1200" dirty="0">
            <a:latin typeface="PT Sans Caption" panose="020B0603020203020204" pitchFamily="34" charset="-52"/>
          </a:endParaRPr>
        </a:p>
      </dsp:txBody>
      <dsp:txXfrm>
        <a:off x="7015199" y="12803"/>
        <a:ext cx="4494786" cy="248300"/>
      </dsp:txXfrm>
    </dsp:sp>
    <dsp:sp modelId="{543FF5B7-65C8-4867-8060-C8394427FEBF}">
      <dsp:nvSpPr>
        <dsp:cNvPr id="0" name=""/>
        <dsp:cNvSpPr/>
      </dsp:nvSpPr>
      <dsp:spPr>
        <a:xfrm>
          <a:off x="6929312" y="261103"/>
          <a:ext cx="4580674"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F00F5D9-0B0C-4B8D-A23A-63C4D92A73A4}">
      <dsp:nvSpPr>
        <dsp:cNvPr id="0" name=""/>
        <dsp:cNvSpPr/>
      </dsp:nvSpPr>
      <dsp:spPr>
        <a:xfrm>
          <a:off x="7015199" y="273518"/>
          <a:ext cx="4494786" cy="24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kern="1200" dirty="0">
              <a:latin typeface="PT Sans Caption" panose="020B0603020203020204" pitchFamily="34" charset="-52"/>
            </a:rPr>
            <a:t>2. Go to the Operations with codes section.</a:t>
          </a:r>
          <a:endParaRPr lang="ru-RU" sz="1400" kern="1200" dirty="0">
            <a:latin typeface="PT Sans Caption" panose="020B0603020203020204" pitchFamily="34" charset="-52"/>
          </a:endParaRPr>
        </a:p>
      </dsp:txBody>
      <dsp:txXfrm>
        <a:off x="7015199" y="273518"/>
        <a:ext cx="4494786" cy="248300"/>
      </dsp:txXfrm>
    </dsp:sp>
    <dsp:sp modelId="{6B94FE6C-180D-4136-9544-0F69A2A39678}">
      <dsp:nvSpPr>
        <dsp:cNvPr id="0" name=""/>
        <dsp:cNvSpPr/>
      </dsp:nvSpPr>
      <dsp:spPr>
        <a:xfrm>
          <a:off x="6929312" y="521818"/>
          <a:ext cx="4580674"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E88F695A-DB4B-484F-A7EB-557766A2854F}">
      <dsp:nvSpPr>
        <dsp:cNvPr id="0" name=""/>
        <dsp:cNvSpPr/>
      </dsp:nvSpPr>
      <dsp:spPr>
        <a:xfrm>
          <a:off x="7015199" y="534233"/>
          <a:ext cx="4494786" cy="24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0" i="0" kern="1200" dirty="0">
              <a:latin typeface="PT Sans Caption" panose="020B0603020203020204" pitchFamily="34" charset="-52"/>
            </a:rPr>
            <a:t>3. Create an operation - AIC Registration.</a:t>
          </a:r>
          <a:endParaRPr lang="ru-RU" sz="1400" kern="1200" dirty="0">
            <a:latin typeface="PT Sans Caption" panose="020B0603020203020204" pitchFamily="34" charset="-52"/>
          </a:endParaRPr>
        </a:p>
      </dsp:txBody>
      <dsp:txXfrm>
        <a:off x="7015199" y="534233"/>
        <a:ext cx="4494786" cy="248300"/>
      </dsp:txXfrm>
    </dsp:sp>
    <dsp:sp modelId="{680C41F6-A162-4FC1-96CF-DBF939C36F1C}">
      <dsp:nvSpPr>
        <dsp:cNvPr id="0" name=""/>
        <dsp:cNvSpPr/>
      </dsp:nvSpPr>
      <dsp:spPr>
        <a:xfrm>
          <a:off x="6929312" y="782533"/>
          <a:ext cx="4580674" cy="0"/>
        </a:xfrm>
        <a:prstGeom prst="line">
          <a:avLst/>
        </a:prstGeom>
        <a:no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5D2C9-581F-45F8-8359-F54AFB18F7E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8831CB5-7491-413D-BAB4-4C8C8779E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DF42736-F057-472D-A1C8-8EA1141D4CEF}"/>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5" name="Нижний колонтитул 4">
            <a:extLst>
              <a:ext uri="{FF2B5EF4-FFF2-40B4-BE49-F238E27FC236}">
                <a16:creationId xmlns:a16="http://schemas.microsoft.com/office/drawing/2014/main" id="{67228898-9A29-4FA6-86B8-A215FB54B58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0E5633-E9FA-4958-BFD7-CCF9224CFD90}"/>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179777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4A4882-CAC9-41D1-877B-7F71B8F5D5C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A966F70-80CB-4DE1-B0F3-E4A926F2E5F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D20A14B-F589-4D95-B8E0-A0D36015E126}"/>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5" name="Нижний колонтитул 4">
            <a:extLst>
              <a:ext uri="{FF2B5EF4-FFF2-40B4-BE49-F238E27FC236}">
                <a16:creationId xmlns:a16="http://schemas.microsoft.com/office/drawing/2014/main" id="{6036C4F5-473D-4793-9801-679B551B78E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95E005-3D22-4866-8661-AF4789FF797B}"/>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118321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8C629EE-EE89-41D7-BE10-0955904086B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1F2CB05-9AF5-49F9-B884-F365259941A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F675672-8C39-45C0-8477-1919AF97A0F4}"/>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5" name="Нижний колонтитул 4">
            <a:extLst>
              <a:ext uri="{FF2B5EF4-FFF2-40B4-BE49-F238E27FC236}">
                <a16:creationId xmlns:a16="http://schemas.microsoft.com/office/drawing/2014/main" id="{107C035D-45E3-4E75-9274-62463695BE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21756D-9A97-4883-AD69-319A08C6D928}"/>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149794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B6E9E-C649-45D6-ABF7-952DB1086F3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D5ECFF0-94D4-4FA1-86F0-A04AF93EDAF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B5F9D32-8759-4695-A047-CAFBC368C418}"/>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5" name="Нижний колонтитул 4">
            <a:extLst>
              <a:ext uri="{FF2B5EF4-FFF2-40B4-BE49-F238E27FC236}">
                <a16:creationId xmlns:a16="http://schemas.microsoft.com/office/drawing/2014/main" id="{6FFC75A1-6F37-4FDB-9F4F-BDC2A2E6429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F21F22-A729-4BBE-97CC-3E010ECD3E0B}"/>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313974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46EA58-A59F-41C0-B5D3-C57D77CF015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A2AD712-6B25-4547-9D07-3C3C17ADF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4BCE344-E5A4-479E-8889-07CA9039730E}"/>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5" name="Нижний колонтитул 4">
            <a:extLst>
              <a:ext uri="{FF2B5EF4-FFF2-40B4-BE49-F238E27FC236}">
                <a16:creationId xmlns:a16="http://schemas.microsoft.com/office/drawing/2014/main" id="{94AD6C12-0C92-40F8-81D6-E2A765E00D3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61426FD-7184-4867-9E75-623597F13977}"/>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407262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792E4E-BF6F-4964-B191-A732B5BD61B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16FC8EA-4935-4911-9330-84A97FFFC5E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5112285-62DB-4E76-86CD-CC0603E79C1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09CFC81-32A4-4100-BEF7-8E9047498B49}"/>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6" name="Нижний колонтитул 5">
            <a:extLst>
              <a:ext uri="{FF2B5EF4-FFF2-40B4-BE49-F238E27FC236}">
                <a16:creationId xmlns:a16="http://schemas.microsoft.com/office/drawing/2014/main" id="{460A2914-4B57-4793-A9CC-8E0CB8BD025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F55F28-27E9-4963-9F2E-0D2B84715314}"/>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94929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82F708-95FA-4FBC-B5C2-832A2DCED5B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E824516-43A8-43BD-B944-5C6DAB02E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DC1BC80-9F19-4060-94A9-2FE1767C530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2EBCD3A-41CB-49FA-9E94-9B71E30DE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0F0FF81-5191-480D-BFE2-8A836EA9118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1826C42-B462-4618-9856-772B6B795C93}"/>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8" name="Нижний колонтитул 7">
            <a:extLst>
              <a:ext uri="{FF2B5EF4-FFF2-40B4-BE49-F238E27FC236}">
                <a16:creationId xmlns:a16="http://schemas.microsoft.com/office/drawing/2014/main" id="{9ED5499F-64BF-4FFE-8C22-F289E34484C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D85553C-F231-4095-A269-C69EFA9FE525}"/>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385904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57995D-9C39-41D3-8D5F-D5A8F74246A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CFBF481-7B30-4232-B487-62E69050E856}"/>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4" name="Нижний колонтитул 3">
            <a:extLst>
              <a:ext uri="{FF2B5EF4-FFF2-40B4-BE49-F238E27FC236}">
                <a16:creationId xmlns:a16="http://schemas.microsoft.com/office/drawing/2014/main" id="{77A5D1EE-E624-4648-89D3-91E2DEA0CD9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D89900E-1FA0-412F-9C3B-E29830233664}"/>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99367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CEAF718-58D0-4BB0-9C0B-5314CAB8C256}"/>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3" name="Нижний колонтитул 2">
            <a:extLst>
              <a:ext uri="{FF2B5EF4-FFF2-40B4-BE49-F238E27FC236}">
                <a16:creationId xmlns:a16="http://schemas.microsoft.com/office/drawing/2014/main" id="{BB625915-993A-4C0E-8BE3-A8738492594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0DC2E95-B5F3-4A08-B222-A550884E0EA1}"/>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88801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1B27F5-3E5D-41BB-98DB-D8FC9C8ED6C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B58AE0D-9DCE-41AA-A83A-399D1CFA5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03FFCEA-518D-4320-B5D9-65E58A62E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8E1F9DE-E507-4313-B8CD-A192B9FA2B65}"/>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6" name="Нижний колонтитул 5">
            <a:extLst>
              <a:ext uri="{FF2B5EF4-FFF2-40B4-BE49-F238E27FC236}">
                <a16:creationId xmlns:a16="http://schemas.microsoft.com/office/drawing/2014/main" id="{67D0D67C-104F-474E-9C49-90EA8715179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B992252-B05C-4E29-8BB3-C0A4ED0B5A93}"/>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239725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A8E343-5DB9-4663-AC14-D21B28A6FF8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95D5965-4711-4021-8C03-D94829A71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F2336CC-8FCF-4146-8C0A-A9DAEA23B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EECCC0C-68D7-44D4-BBFA-B386DAE3FF2E}"/>
              </a:ext>
            </a:extLst>
          </p:cNvPr>
          <p:cNvSpPr>
            <a:spLocks noGrp="1"/>
          </p:cNvSpPr>
          <p:nvPr>
            <p:ph type="dt" sz="half" idx="10"/>
          </p:nvPr>
        </p:nvSpPr>
        <p:spPr/>
        <p:txBody>
          <a:bodyPr/>
          <a:lstStyle/>
          <a:p>
            <a:fld id="{E4ECC309-2DD4-4AE1-BCF6-3757CF4159CD}" type="datetimeFigureOut">
              <a:rPr lang="ru-RU" smtClean="0"/>
              <a:t>20.10.2025</a:t>
            </a:fld>
            <a:endParaRPr lang="ru-RU"/>
          </a:p>
        </p:txBody>
      </p:sp>
      <p:sp>
        <p:nvSpPr>
          <p:cNvPr id="6" name="Нижний колонтитул 5">
            <a:extLst>
              <a:ext uri="{FF2B5EF4-FFF2-40B4-BE49-F238E27FC236}">
                <a16:creationId xmlns:a16="http://schemas.microsoft.com/office/drawing/2014/main" id="{7058E260-7825-40B6-BCE0-8F3CDB89F4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22BFAF5-58C4-4459-88EC-DBC7FEB66BC2}"/>
              </a:ext>
            </a:extLst>
          </p:cNvPr>
          <p:cNvSpPr>
            <a:spLocks noGrp="1"/>
          </p:cNvSpPr>
          <p:nvPr>
            <p:ph type="sldNum" sz="quarter" idx="12"/>
          </p:nvPr>
        </p:nvSpPr>
        <p:spPr/>
        <p:txBody>
          <a:bodyPr/>
          <a:lstStyle/>
          <a:p>
            <a:fld id="{DD727700-8A93-443D-AECA-F32EBCE1FB09}" type="slidenum">
              <a:rPr lang="ru-RU" smtClean="0"/>
              <a:t>‹#›</a:t>
            </a:fld>
            <a:endParaRPr lang="ru-RU"/>
          </a:p>
        </p:txBody>
      </p:sp>
    </p:spTree>
    <p:extLst>
      <p:ext uri="{BB962C8B-B14F-4D97-AF65-F5344CB8AC3E}">
        <p14:creationId xmlns:p14="http://schemas.microsoft.com/office/powerpoint/2010/main" val="98506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5FF4B5-C4C1-42F0-8DC8-CF8CA3D2D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3CD7269-E7AD-4E70-8EE6-D3D9ECB3D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921CC0-9B33-4A4E-B6B6-271C1AEA2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CC309-2DD4-4AE1-BCF6-3757CF4159CD}" type="datetimeFigureOut">
              <a:rPr lang="ru-RU" smtClean="0"/>
              <a:t>20.10.2025</a:t>
            </a:fld>
            <a:endParaRPr lang="ru-RU"/>
          </a:p>
        </p:txBody>
      </p:sp>
      <p:sp>
        <p:nvSpPr>
          <p:cNvPr id="5" name="Нижний колонтитул 4">
            <a:extLst>
              <a:ext uri="{FF2B5EF4-FFF2-40B4-BE49-F238E27FC236}">
                <a16:creationId xmlns:a16="http://schemas.microsoft.com/office/drawing/2014/main" id="{D5ABAB05-EB58-42E6-A0C4-9B23368AA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FF9F122-1890-4132-9AAC-C98529990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27700-8A93-443D-AECA-F32EBCE1FB09}" type="slidenum">
              <a:rPr lang="ru-RU" smtClean="0"/>
              <a:t>‹#›</a:t>
            </a:fld>
            <a:endParaRPr lang="ru-RU"/>
          </a:p>
        </p:txBody>
      </p:sp>
    </p:spTree>
    <p:extLst>
      <p:ext uri="{BB962C8B-B14F-4D97-AF65-F5344CB8AC3E}">
        <p14:creationId xmlns:p14="http://schemas.microsoft.com/office/powerpoint/2010/main" val="147673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help.crpt-turon.uz/hc/ru/articles/36031042612625-xTrace-%D0%9D%D0%B0%D1%81%D1%82%D1%80%D0%BE%D0%B9%D0%BA%D0%B8-%D0%B4%D0%BB%D1%8F-%D0%BD%D0%B0%D1%87%D0%B0%D0%BB%D0%B0-%D1%80%D0%B0%D0%B1%D0%BE%D1%82%D1%8B-%D0%B2-%D0%BE%D0%B1%D0%BD%D0%BE%D0%B2%D0%BB%D0%B5%D0%BD%D0%BD%D0%BE%D0%BC-%D0%BB%D0%B8%D1%87%D0%BD%D0%BE%D0%BC-%D0%BA%D0%B0%D0%B1%D0%B8%D0%BD%D0%B5%D1%82%D0%B5-ASL-BELGISI-ver-2-0" TargetMode="External"/><Relationship Id="rId5" Type="http://schemas.openxmlformats.org/officeDocument/2006/relationships/hyperlink" Target="https://help.crpt-turon.uz/hc/ru/articles/36077554083089-xTrace-%D0%9F%D1%80%D0%BE%D1%84%D0%B8%D0%BB%D1%8C-%D0%BF%D0%BE%D0%BB%D1%8C%D0%B7%D0%BE%D0%B2%D0%B0%D1%82%D0%B5%D0%BB%D1%8F-%D0%9C%D0%B5%D1%81%D1%82%D0%B0-%D0%BE%D1%81%D1%83%D1%89%D0%B5%D1%81%D1%82%D0%B2%D0%BB%D0%B5%D0%BD%D0%B8%D1%8F-%D0%B4%D0%B5%D1%8F%D1%82%D0%B5%D0%BB%D1%8C%D0%BD%D0%BE%D1%81%D1%82%D0%B8-%D0%9C%D0%9E%D0%94" TargetMode="External"/><Relationship Id="rId4" Type="http://schemas.openxmlformats.org/officeDocument/2006/relationships/hyperlink" Target="https://help.crpt-turon.uz/hc/ru/articles/32039062914193-xTrace-%D0%A0%D0%B5%D0%B3%D0%B8%D1%81%D1%82%D1%80%D0%B0%D1%86%D0%B8%D1%8F-%D0%B2-%D0%9D%D0%98%D0%A1-Asl-Belgis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help.crpt-turon.uz/hc/ru/articles/33093506195089-xTrace-%D0%9F%D1%80%D0%BE%D1%84%D0%B8%D0%BB%D1%8C-%D0%BF%D0%BE%D0%BB%D1%8C%D0%B7%D0%BE%D0%B2%D0%B0%D1%82%D0%B5%D0%BB%D1%8F-%D0%A0%D0%BE%D0%BB%D0%B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xtrace.stage.aslbelgisi.uz/"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xtrace.aslbelgisi.uz/products/publish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xtrace.stage.aslbelgisi.uz/" TargetMode="External"/><Relationship Id="rId4" Type="http://schemas.openxmlformats.org/officeDocument/2006/relationships/hyperlink" Target="https://help.crpt-turon.uz/hc/ru/articles/32409173889937-xTrace-%D0%97%D0%B0%D0%BA%D0%B0%D0%B7-%D0%BA%D0%BE%D0%B4%D0%BE%D0%B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help.crpt-turon.uz/hc/ru/articles/33021919815953-xTrace-%D0%9D%D0%B0%D0%BD%D0%B5%D1%81%D0%B5%D0%BD%D0%B8%D0%B5-%D0%9A%D0%9C" TargetMode="Externa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svg"/><Relationship Id="rId4" Type="http://schemas.openxmlformats.org/officeDocument/2006/relationships/diagramLayout" Target="../diagrams/layout1.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help.crpt-turon.uz/hc/ru/articles/33093506195089-xTrace-%D0%9F%D1%80%D0%BE%D1%84%D0%B8%D0%BB%D1%8C-%D0%BF%D0%BE%D0%BB%D1%8C%D0%B7%D0%BE%D0%B2%D0%B0%D1%82%D0%B5%D0%BB%D1%8F-%D0%A0%D0%BE%D0%BB%D0%B8"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hyperlink" Target="mailto:a.vakilev@crpt-turon.uz"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hyperlink" Target="mailto:s.kasymova@crpt-turon.uz" TargetMode="External"/><Relationship Id="rId5" Type="http://schemas.openxmlformats.org/officeDocument/2006/relationships/image" Target="../media/image10.png"/><Relationship Id="rId10" Type="http://schemas.openxmlformats.org/officeDocument/2006/relationships/image" Target="../media/image4.svg"/><Relationship Id="rId4" Type="http://schemas.openxmlformats.org/officeDocument/2006/relationships/hyperlink" Target="mailto:support@crpt-turon.uz"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73">
            <a:extLst>
              <a:ext uri="{FF2B5EF4-FFF2-40B4-BE49-F238E27FC236}">
                <a16:creationId xmlns:a16="http://schemas.microsoft.com/office/drawing/2014/main" id="{49A0B179-753E-475B-ACF2-AF6A720793AD}"/>
              </a:ext>
            </a:extLst>
          </p:cNvPr>
          <p:cNvPicPr>
            <a:picLocks noChangeAspect="1"/>
          </p:cNvPicPr>
          <p:nvPr/>
        </p:nvPicPr>
        <p:blipFill>
          <a:blip r:embed="rId2">
            <a:alphaModFix amt="37000"/>
          </a:blip>
          <a:srcRect/>
          <a:stretch/>
        </p:blipFill>
        <p:spPr>
          <a:xfrm>
            <a:off x="0" y="414"/>
            <a:ext cx="12192000" cy="6858000"/>
          </a:xfrm>
          <a:prstGeom prst="rect">
            <a:avLst/>
          </a:prstGeom>
        </p:spPr>
      </p:pic>
      <p:sp>
        <p:nvSpPr>
          <p:cNvPr id="7" name="TextBox 6">
            <a:extLst>
              <a:ext uri="{FF2B5EF4-FFF2-40B4-BE49-F238E27FC236}">
                <a16:creationId xmlns:a16="http://schemas.microsoft.com/office/drawing/2014/main" id="{CD3B0846-BD6B-4923-A6BA-062F8F9F2B1E}"/>
              </a:ext>
            </a:extLst>
          </p:cNvPr>
          <p:cNvSpPr txBox="1"/>
          <p:nvPr/>
        </p:nvSpPr>
        <p:spPr>
          <a:xfrm>
            <a:off x="262702" y="2267482"/>
            <a:ext cx="6163733" cy="1077218"/>
          </a:xfrm>
          <a:prstGeom prst="rect">
            <a:avLst/>
          </a:prstGeom>
          <a:noFill/>
        </p:spPr>
        <p:txBody>
          <a:bodyPr wrap="square" rtlCol="0">
            <a:spAutoFit/>
          </a:bodyPr>
          <a:lstStyle/>
          <a:p>
            <a:pPr algn="ctr"/>
            <a:r>
              <a:rPr lang="en-US" sz="2400" b="1" dirty="0">
                <a:solidFill>
                  <a:srgbClr val="1C9C01"/>
                </a:solidFill>
                <a:latin typeface="PT Sans Caption" panose="020B0603020203020204" pitchFamily="34" charset="-52"/>
                <a:ea typeface="Tahoma" panose="020B0604030504040204" pitchFamily="34" charset="0"/>
                <a:cs typeface="Tahoma" panose="020B0604030504040204" pitchFamily="34" charset="0"/>
              </a:rPr>
              <a:t>XTRACE</a:t>
            </a:r>
          </a:p>
          <a:p>
            <a:pPr algn="ctr"/>
            <a:r>
              <a:rPr lang="en-US" sz="2000" dirty="0">
                <a:latin typeface="PT Sans Caption" panose="020B0603020203020204" pitchFamily="34" charset="-52"/>
                <a:ea typeface="Tahoma" panose="020B0604030504040204" pitchFamily="34" charset="0"/>
                <a:cs typeface="Tahoma" panose="020B0604030504040204" pitchFamily="34" charset="0"/>
              </a:rPr>
              <a:t>STAGES OF FUNCTIONING OF THE NATIONAL DIGITAL LABELING INFORMATION SYSTEM.</a:t>
            </a:r>
            <a:endParaRPr lang="ru-RU" sz="2000" dirty="0">
              <a:latin typeface="PT Sans Caption" panose="020B0603020203020204" pitchFamily="34" charset="-52"/>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141714BD-FEEB-41C9-B5AF-82F16186ED8C}"/>
              </a:ext>
            </a:extLst>
          </p:cNvPr>
          <p:cNvSpPr txBox="1"/>
          <p:nvPr/>
        </p:nvSpPr>
        <p:spPr>
          <a:xfrm>
            <a:off x="1004803" y="3797398"/>
            <a:ext cx="4633997" cy="400105"/>
          </a:xfrm>
          <a:prstGeom prst="rect">
            <a:avLst/>
          </a:prstGeom>
          <a:noFill/>
        </p:spPr>
        <p:txBody>
          <a:bodyPr wrap="square" rtlCol="0">
            <a:spAutoFit/>
          </a:bodyPr>
          <a:lstStyle/>
          <a:p>
            <a:r>
              <a:rPr lang="ru-RU" sz="2000" dirty="0">
                <a:latin typeface="PT Sans Caption" panose="020B0603020203020204" pitchFamily="34" charset="-52"/>
                <a:ea typeface="Tahoma" panose="020B0604030504040204" pitchFamily="34" charset="0"/>
                <a:cs typeface="Tahoma" panose="020B0604030504040204" pitchFamily="34" charset="0"/>
              </a:rPr>
              <a:t> </a:t>
            </a:r>
            <a:r>
              <a:rPr lang="en-US" sz="2000" dirty="0">
                <a:latin typeface="PT Sans Caption" panose="020B0603020203020204" pitchFamily="34" charset="-52"/>
                <a:ea typeface="Tahoma" panose="020B0604030504040204" pitchFamily="34" charset="0"/>
                <a:cs typeface="Tahoma" panose="020B0604030504040204" pitchFamily="34" charset="0"/>
              </a:rPr>
              <a:t>INTRODUCTIONS AND KEY STEPS</a:t>
            </a:r>
            <a:endParaRPr lang="ru-RU" sz="2000" dirty="0">
              <a:latin typeface="PT Sans Caption" panose="020B0603020203020204" pitchFamily="34" charset="-52"/>
              <a:ea typeface="Tahoma" panose="020B0604030504040204" pitchFamily="34" charset="0"/>
              <a:cs typeface="Tahoma" panose="020B0604030504040204" pitchFamily="34" charset="0"/>
            </a:endParaRPr>
          </a:p>
        </p:txBody>
      </p:sp>
      <p:pic>
        <p:nvPicPr>
          <p:cNvPr id="8" name="Picture 6">
            <a:extLst>
              <a:ext uri="{FF2B5EF4-FFF2-40B4-BE49-F238E27FC236}">
                <a16:creationId xmlns:a16="http://schemas.microsoft.com/office/drawing/2014/main" id="{CE2BFE7A-8154-E315-8099-93C4B7737D8D}"/>
              </a:ext>
            </a:extLst>
          </p:cNvPr>
          <p:cNvPicPr>
            <a:picLocks noChangeAspect="1"/>
          </p:cNvPicPr>
          <p:nvPr/>
        </p:nvPicPr>
        <p:blipFill rotWithShape="1">
          <a:blip r:embed="rId3" cstate="print">
            <a:alphaModFix amt="1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8884" r="35292" b="-4"/>
          <a:stretch/>
        </p:blipFill>
        <p:spPr>
          <a:xfrm>
            <a:off x="6637809" y="1"/>
            <a:ext cx="5586814" cy="6857999"/>
          </a:xfrm>
          <a:prstGeom prst="rect">
            <a:avLst/>
          </a:prstGeom>
          <a:solidFill>
            <a:schemeClr val="accent6"/>
          </a:solidFill>
        </p:spPr>
      </p:pic>
      <p:sp>
        <p:nvSpPr>
          <p:cNvPr id="10" name="Прямоугольник 9">
            <a:extLst>
              <a:ext uri="{FF2B5EF4-FFF2-40B4-BE49-F238E27FC236}">
                <a16:creationId xmlns:a16="http://schemas.microsoft.com/office/drawing/2014/main" id="{58D488F4-DB74-8727-BE1F-5345911B08C6}"/>
              </a:ext>
            </a:extLst>
          </p:cNvPr>
          <p:cNvSpPr/>
          <p:nvPr/>
        </p:nvSpPr>
        <p:spPr>
          <a:xfrm>
            <a:off x="1518502" y="311804"/>
            <a:ext cx="3652135" cy="967921"/>
          </a:xfrm>
          <a:prstGeom prst="rect">
            <a:avLst/>
          </a:prstGeom>
        </p:spPr>
        <p:txBody>
          <a:bodyPr wrap="square" lIns="0" tIns="144000" rIns="0" bIns="144000">
            <a:spAutoFit/>
          </a:bodyPr>
          <a:ls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852"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C9C01"/>
                </a:solidFill>
                <a:effectLst/>
                <a:uLnTx/>
                <a:uFillTx/>
                <a:latin typeface="PT Sans Caption" panose="020B0603020203020204" pitchFamily="34" charset="-52"/>
                <a:ea typeface="Segoe UI" panose="020B0502040204020203" pitchFamily="34" charset="0"/>
                <a:cs typeface="Segoe UI" panose="020B0502040204020203" pitchFamily="34" charset="0"/>
              </a:rPr>
              <a:t>CRPT</a:t>
            </a:r>
            <a:r>
              <a:rPr kumimoji="0" lang="en-GB" sz="4400" b="1" i="0" u="none" strike="noStrike" kern="1200" cap="none" spc="0" normalizeH="0" baseline="0" noProof="0" dirty="0">
                <a:ln>
                  <a:noFill/>
                </a:ln>
                <a:solidFill>
                  <a:srgbClr val="67A859"/>
                </a:solidFill>
                <a:effectLst/>
                <a:uLnTx/>
                <a:uFillTx/>
                <a:latin typeface="PT Sans Caption" panose="020B0603020203020204" pitchFamily="34" charset="-52"/>
                <a:ea typeface="Segoe UI" panose="020B0502040204020203" pitchFamily="34" charset="0"/>
                <a:cs typeface="Segoe UI" panose="020B0502040204020203" pitchFamily="34" charset="0"/>
              </a:rPr>
              <a:t> </a:t>
            </a:r>
            <a:r>
              <a:rPr kumimoji="0" lang="en-GB" sz="4400" b="1" i="0" u="none" strike="noStrike" kern="1200" cap="none" spc="0" normalizeH="0" baseline="0" noProof="0" dirty="0">
                <a:ln>
                  <a:noFill/>
                </a:ln>
                <a:solidFill>
                  <a:srgbClr val="1C9C01"/>
                </a:solidFill>
                <a:effectLst/>
                <a:uLnTx/>
                <a:uFillTx/>
                <a:latin typeface="PT Sans Caption" panose="020B0603020203020204" pitchFamily="34" charset="-52"/>
                <a:ea typeface="Segoe UI" panose="020B0502040204020203" pitchFamily="34" charset="0"/>
                <a:cs typeface="Segoe UI" panose="020B0502040204020203" pitchFamily="34" charset="0"/>
              </a:rPr>
              <a:t>TURON</a:t>
            </a:r>
            <a:endParaRPr kumimoji="0" lang="ru-RU" sz="4400" b="1" i="0" u="none" strike="noStrike" kern="1200" cap="none" spc="0" normalizeH="0" baseline="0" noProof="0" dirty="0">
              <a:ln>
                <a:noFill/>
              </a:ln>
              <a:solidFill>
                <a:srgbClr val="1C9C01"/>
              </a:solidFill>
              <a:effectLst/>
              <a:uLnTx/>
              <a:uFillTx/>
              <a:latin typeface="PT Sans Caption" panose="020B0603020203020204" pitchFamily="34" charset="-52"/>
              <a:ea typeface="Segoe UI" panose="020B0502040204020203" pitchFamily="34" charset="0"/>
              <a:cs typeface="Segoe UI" panose="020B0502040204020203" pitchFamily="34" charset="0"/>
            </a:endParaRPr>
          </a:p>
        </p:txBody>
      </p:sp>
      <p:cxnSp>
        <p:nvCxnSpPr>
          <p:cNvPr id="11" name="Прямая соединительная линия 10">
            <a:extLst>
              <a:ext uri="{FF2B5EF4-FFF2-40B4-BE49-F238E27FC236}">
                <a16:creationId xmlns:a16="http://schemas.microsoft.com/office/drawing/2014/main" id="{88EC30C7-6DEA-447A-BB2B-AEB1D1540379}"/>
              </a:ext>
            </a:extLst>
          </p:cNvPr>
          <p:cNvCxnSpPr/>
          <p:nvPr/>
        </p:nvCxnSpPr>
        <p:spPr>
          <a:xfrm>
            <a:off x="386355" y="3694159"/>
            <a:ext cx="57862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a:extLst>
              <a:ext uri="{FF2B5EF4-FFF2-40B4-BE49-F238E27FC236}">
                <a16:creationId xmlns:a16="http://schemas.microsoft.com/office/drawing/2014/main" id="{E6C70984-FFC0-A509-8BD9-4FC97ACA5B87}"/>
              </a:ext>
            </a:extLst>
          </p:cNvPr>
          <p:cNvPicPr>
            <a:picLocks noChangeAspect="1"/>
          </p:cNvPicPr>
          <p:nvPr/>
        </p:nvPicPr>
        <p:blipFill>
          <a:blip r:embed="rId5">
            <a:extLst>
              <a:ext uri="{96DAC541-7B7A-43D3-8B79-37D633B846F1}">
                <asvg:svgBlip xmlns:asvg="http://schemas.microsoft.com/office/drawing/2016/SVG/main" r:embed="rId6"/>
              </a:ext>
            </a:extLst>
          </a:blip>
          <a:srcRect b="17506"/>
          <a:stretch/>
        </p:blipFill>
        <p:spPr>
          <a:xfrm>
            <a:off x="819498" y="5513769"/>
            <a:ext cx="2304030" cy="700442"/>
          </a:xfrm>
          <a:prstGeom prst="rect">
            <a:avLst/>
          </a:prstGeom>
        </p:spPr>
      </p:pic>
    </p:spTree>
    <p:extLst>
      <p:ext uri="{BB962C8B-B14F-4D97-AF65-F5344CB8AC3E}">
        <p14:creationId xmlns:p14="http://schemas.microsoft.com/office/powerpoint/2010/main" val="361361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73">
            <a:extLst>
              <a:ext uri="{FF2B5EF4-FFF2-40B4-BE49-F238E27FC236}">
                <a16:creationId xmlns:a16="http://schemas.microsoft.com/office/drawing/2014/main" id="{4CA64E75-EE86-4E80-95A6-6FD148359E65}"/>
              </a:ext>
            </a:extLst>
          </p:cNvPr>
          <p:cNvPicPr>
            <a:picLocks noChangeAspect="1"/>
          </p:cNvPicPr>
          <p:nvPr/>
        </p:nvPicPr>
        <p:blipFill>
          <a:blip r:embed="rId2">
            <a:alphaModFix amt="37000"/>
          </a:blip>
          <a:srcRect/>
          <a:stretch/>
        </p:blipFill>
        <p:spPr>
          <a:xfrm>
            <a:off x="0" y="414"/>
            <a:ext cx="12192000" cy="6858000"/>
          </a:xfrm>
          <a:prstGeom prst="rect">
            <a:avLst/>
          </a:prstGeom>
        </p:spPr>
      </p:pic>
      <p:sp>
        <p:nvSpPr>
          <p:cNvPr id="12" name="Овал 11">
            <a:extLst>
              <a:ext uri="{FF2B5EF4-FFF2-40B4-BE49-F238E27FC236}">
                <a16:creationId xmlns:a16="http://schemas.microsoft.com/office/drawing/2014/main" id="{15638765-B700-4AE3-9487-599BB9B83B9B}"/>
              </a:ext>
            </a:extLst>
          </p:cNvPr>
          <p:cNvSpPr/>
          <p:nvPr/>
        </p:nvSpPr>
        <p:spPr>
          <a:xfrm>
            <a:off x="173380" y="1337128"/>
            <a:ext cx="865499" cy="761857"/>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PT Sans Caption" panose="020B0603020203020204" pitchFamily="34" charset="-52"/>
              </a:rPr>
              <a:t>STEP</a:t>
            </a:r>
            <a:r>
              <a:rPr lang="ru-RU" sz="1200" b="1" dirty="0">
                <a:latin typeface="PT Sans Caption" panose="020B0603020203020204" pitchFamily="34" charset="-52"/>
              </a:rPr>
              <a:t> 1.</a:t>
            </a:r>
          </a:p>
        </p:txBody>
      </p:sp>
      <p:sp>
        <p:nvSpPr>
          <p:cNvPr id="5" name="TextBox 4">
            <a:extLst>
              <a:ext uri="{FF2B5EF4-FFF2-40B4-BE49-F238E27FC236}">
                <a16:creationId xmlns:a16="http://schemas.microsoft.com/office/drawing/2014/main" id="{BC7DDF06-C42C-4C84-BE45-39C8F38260C5}"/>
              </a:ext>
            </a:extLst>
          </p:cNvPr>
          <p:cNvSpPr txBox="1"/>
          <p:nvPr/>
        </p:nvSpPr>
        <p:spPr>
          <a:xfrm>
            <a:off x="244373" y="773612"/>
            <a:ext cx="11610109" cy="738664"/>
          </a:xfrm>
          <a:prstGeom prst="rect">
            <a:avLst/>
          </a:prstGeom>
          <a:noFill/>
        </p:spPr>
        <p:txBody>
          <a:bodyPr wrap="square">
            <a:spAutoFit/>
          </a:bodyPr>
          <a:lstStyle/>
          <a:p>
            <a:pPr algn="ctr"/>
            <a:r>
              <a:rPr lang="en-US" sz="1400" b="1" i="0" dirty="0">
                <a:solidFill>
                  <a:srgbClr val="434F61"/>
                </a:solidFill>
                <a:effectLst/>
                <a:latin typeface="PT Sans Caption" panose="020B0603020203020204" pitchFamily="34" charset="-52"/>
              </a:rPr>
              <a:t>The NIS for LTG "ASL BELGISI" is a national information system designed to monitor and track goods. It provides a complete cycle of product labeling for all participants in the supply chain, from the registration of a product card to the entry of labeled goods into circulation.</a:t>
            </a:r>
          </a:p>
        </p:txBody>
      </p:sp>
      <p:pic>
        <p:nvPicPr>
          <p:cNvPr id="7" name="Рисунок 6">
            <a:extLst>
              <a:ext uri="{FF2B5EF4-FFF2-40B4-BE49-F238E27FC236}">
                <a16:creationId xmlns:a16="http://schemas.microsoft.com/office/drawing/2014/main" id="{2819AC5E-EA63-4A2D-B286-C1BAD6D6C3D3}"/>
              </a:ext>
            </a:extLst>
          </p:cNvPr>
          <p:cNvPicPr/>
          <p:nvPr/>
        </p:nvPicPr>
        <p:blipFill rotWithShape="1">
          <a:blip r:embed="rId3" cstate="print">
            <a:extLst>
              <a:ext uri="{28A0092B-C50C-407E-A947-70E740481C1C}">
                <a14:useLocalDpi xmlns:a14="http://schemas.microsoft.com/office/drawing/2010/main" val="0"/>
              </a:ext>
            </a:extLst>
          </a:blip>
          <a:srcRect t="13157" r="62729" b="12874"/>
          <a:stretch/>
        </p:blipFill>
        <p:spPr bwMode="auto">
          <a:xfrm>
            <a:off x="173381" y="91139"/>
            <a:ext cx="483332" cy="483332"/>
          </a:xfrm>
          <a:prstGeom prst="rect">
            <a:avLst/>
          </a:prstGeom>
          <a:noFill/>
          <a:ln>
            <a:noFill/>
          </a:ln>
        </p:spPr>
      </p:pic>
      <p:sp>
        <p:nvSpPr>
          <p:cNvPr id="8" name="Прямоугольник: скругленные углы 7">
            <a:extLst>
              <a:ext uri="{FF2B5EF4-FFF2-40B4-BE49-F238E27FC236}">
                <a16:creationId xmlns:a16="http://schemas.microsoft.com/office/drawing/2014/main" id="{025D9FE1-A954-41AB-AC00-F534A322727C}"/>
              </a:ext>
            </a:extLst>
          </p:cNvPr>
          <p:cNvSpPr/>
          <p:nvPr/>
        </p:nvSpPr>
        <p:spPr>
          <a:xfrm>
            <a:off x="850806" y="165370"/>
            <a:ext cx="10960640" cy="479440"/>
          </a:xfrm>
          <a:prstGeom prst="roundRect">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PT Sans Caption" panose="020B0603020203020204" pitchFamily="34" charset="-52"/>
              </a:rPr>
              <a:t>REGISTRATION IN THE SYSTEM</a:t>
            </a:r>
            <a:endParaRPr lang="ru-RU" sz="1800" dirty="0">
              <a:solidFill>
                <a:schemeClr val="bg1"/>
              </a:solidFill>
              <a:latin typeface="PT Sans Caption" panose="020B0603020203020204" pitchFamily="34" charset="-52"/>
            </a:endParaRPr>
          </a:p>
        </p:txBody>
      </p:sp>
      <p:sp>
        <p:nvSpPr>
          <p:cNvPr id="9" name="TextBox 8">
            <a:extLst>
              <a:ext uri="{FF2B5EF4-FFF2-40B4-BE49-F238E27FC236}">
                <a16:creationId xmlns:a16="http://schemas.microsoft.com/office/drawing/2014/main" id="{F765D2C5-06D0-4B52-AB5B-021F03CE4E6C}"/>
              </a:ext>
            </a:extLst>
          </p:cNvPr>
          <p:cNvSpPr txBox="1"/>
          <p:nvPr/>
        </p:nvSpPr>
        <p:spPr>
          <a:xfrm>
            <a:off x="1122952" y="1568567"/>
            <a:ext cx="3541168" cy="342466"/>
          </a:xfrm>
          <a:prstGeom prst="rect">
            <a:avLst/>
          </a:prstGeom>
          <a:noFill/>
        </p:spPr>
        <p:txBody>
          <a:bodyPr wrap="square">
            <a:spAutoFit/>
          </a:bodyPr>
          <a:lstStyle/>
          <a:p>
            <a:pPr lvl="0">
              <a:lnSpc>
                <a:spcPct val="107000"/>
              </a:lnSpc>
              <a:spcAft>
                <a:spcPts val="800"/>
              </a:spcAft>
              <a:tabLst>
                <a:tab pos="457200" algn="l"/>
              </a:tabLst>
            </a:pPr>
            <a:r>
              <a:rPr lang="en-US" sz="1600" b="1" dirty="0">
                <a:effectLst/>
                <a:latin typeface="PT Sans Caption" panose="020B0603020203020204" pitchFamily="34" charset="-52"/>
                <a:ea typeface="Calibri" panose="020F0502020204030204" pitchFamily="34" charset="0"/>
                <a:cs typeface="Times New Roman" panose="02020603050405020304" pitchFamily="18" charset="0"/>
              </a:rPr>
              <a:t>Checking computer availability</a:t>
            </a:r>
            <a:endParaRPr lang="ru-RU" sz="1600" dirty="0">
              <a:effectLst/>
              <a:latin typeface="PT Sans Caption" panose="020B0603020203020204" pitchFamily="34" charset="-52"/>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2ADBA78-4219-4343-84E1-9C53A791D2F3}"/>
              </a:ext>
            </a:extLst>
          </p:cNvPr>
          <p:cNvSpPr txBox="1"/>
          <p:nvPr/>
        </p:nvSpPr>
        <p:spPr>
          <a:xfrm>
            <a:off x="244373" y="2041216"/>
            <a:ext cx="5152175" cy="1874167"/>
          </a:xfrm>
          <a:prstGeom prst="rect">
            <a:avLst/>
          </a:prstGeom>
          <a:noFill/>
        </p:spPr>
        <p:txBody>
          <a:bodyPr wrap="square">
            <a:spAutoFit/>
          </a:bodyPr>
          <a:lstStyle/>
          <a:p>
            <a:pPr marL="342900" indent="-342900">
              <a:lnSpc>
                <a:spcPct val="107000"/>
              </a:lnSpc>
              <a:spcAft>
                <a:spcPts val="800"/>
              </a:spcAft>
              <a:buFont typeface="Times New Roman" panose="02020603050405020304" pitchFamily="18" charset="0"/>
              <a:buChar char="•"/>
              <a:tabLst>
                <a:tab pos="457200" algn="l"/>
              </a:tabLst>
            </a:pPr>
            <a:r>
              <a:rPr lang="ru-RU" sz="1400" dirty="0">
                <a:effectLst/>
                <a:latin typeface="PT Sans Caption" panose="020B0603020203020204" pitchFamily="34" charset="-52"/>
                <a:ea typeface="Calibri" panose="020F0502020204030204" pitchFamily="34" charset="0"/>
                <a:cs typeface="Segoe UI Emoji" panose="020B0502040204020203" pitchFamily="34" charset="0"/>
              </a:rPr>
              <a:t>🔗</a:t>
            </a:r>
            <a:r>
              <a:rPr lang="ru-RU" sz="1400" dirty="0">
                <a:effectLst/>
                <a:latin typeface="PT Sans Caption" panose="020B0603020203020204" pitchFamily="34" charset="-52"/>
                <a:ea typeface="Calibri" panose="020F0502020204030204" pitchFamily="34" charset="0"/>
                <a:cs typeface="Times New Roman" panose="02020603050405020304" pitchFamily="18" charset="0"/>
              </a:rPr>
              <a:t> </a:t>
            </a:r>
            <a:r>
              <a:rPr lang="ru-RU" sz="1400" u="sng" dirty="0">
                <a:solidFill>
                  <a:srgbClr val="0563C1"/>
                </a:solidFill>
                <a:effectLst/>
                <a:latin typeface="PT Sans Caption" panose="020B0603020203020204" pitchFamily="34" charset="-52"/>
                <a:ea typeface="Calibri" panose="020F0502020204030204" pitchFamily="34" charset="0"/>
                <a:cs typeface="Times New Roman" panose="02020603050405020304" pitchFamily="18" charset="0"/>
                <a:hlinkClick r:id="rId4"/>
              </a:rPr>
              <a:t>help.crpt-turon.uz (</a:t>
            </a:r>
            <a:r>
              <a:rPr lang="en-US" sz="1400" u="sng" dirty="0">
                <a:solidFill>
                  <a:srgbClr val="0563C1"/>
                </a:solidFill>
                <a:effectLst/>
                <a:latin typeface="PT Sans Caption" panose="020B0603020203020204" pitchFamily="34" charset="-52"/>
                <a:ea typeface="Calibri" panose="020F0502020204030204" pitchFamily="34" charset="0"/>
                <a:cs typeface="Times New Roman" panose="02020603050405020304" pitchFamily="18" charset="0"/>
                <a:hlinkClick r:id="rId4"/>
              </a:rPr>
              <a:t>registration in the system</a:t>
            </a:r>
            <a:r>
              <a:rPr lang="ru-RU" sz="1400" u="sng" dirty="0">
                <a:solidFill>
                  <a:srgbClr val="0563C1"/>
                </a:solidFill>
                <a:effectLst/>
                <a:latin typeface="PT Sans Caption" panose="020B0603020203020204" pitchFamily="34" charset="-52"/>
                <a:ea typeface="Calibri" panose="020F0502020204030204" pitchFamily="34" charset="0"/>
                <a:cs typeface="Times New Roman" panose="02020603050405020304" pitchFamily="18" charset="0"/>
                <a:hlinkClick r:id="rId4"/>
              </a:rPr>
              <a:t>)</a:t>
            </a:r>
            <a:endParaRPr lang="ru-RU" sz="1400" dirty="0">
              <a:effectLst/>
              <a:latin typeface="PT Sans Caption" panose="020B0603020203020204" pitchFamily="34" charset="-52"/>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For correct operation in the system, it is necessary to have:</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Active email address </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Electronic Digital Signature (EDS) </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Cryptographic Software (Software)</a:t>
            </a:r>
            <a:endParaRPr lang="ru-RU" sz="1400" dirty="0">
              <a:effectLst/>
              <a:latin typeface="PT Sans Caption" panose="020B0603020203020204" pitchFamily="34" charset="-52"/>
              <a:ea typeface="Calibri" panose="020F0502020204030204" pitchFamily="34" charset="0"/>
              <a:cs typeface="Times New Roman" panose="02020603050405020304" pitchFamily="18" charset="0"/>
            </a:endParaRPr>
          </a:p>
        </p:txBody>
      </p:sp>
      <p:sp>
        <p:nvSpPr>
          <p:cNvPr id="14" name="Овал 13">
            <a:extLst>
              <a:ext uri="{FF2B5EF4-FFF2-40B4-BE49-F238E27FC236}">
                <a16:creationId xmlns:a16="http://schemas.microsoft.com/office/drawing/2014/main" id="{8082B0D7-E3E9-41A5-876F-7329682963E2}"/>
              </a:ext>
            </a:extLst>
          </p:cNvPr>
          <p:cNvSpPr/>
          <p:nvPr/>
        </p:nvSpPr>
        <p:spPr>
          <a:xfrm>
            <a:off x="5836520" y="1621398"/>
            <a:ext cx="817854" cy="7070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PT Sans Caption" panose="020B0603020203020204" pitchFamily="34" charset="-52"/>
              </a:rPr>
              <a:t>STEP</a:t>
            </a:r>
            <a:r>
              <a:rPr lang="ru-RU" sz="1200" b="1" dirty="0">
                <a:latin typeface="PT Sans Caption" panose="020B0603020203020204" pitchFamily="34" charset="-52"/>
              </a:rPr>
              <a:t> 2.</a:t>
            </a:r>
          </a:p>
        </p:txBody>
      </p:sp>
      <p:sp>
        <p:nvSpPr>
          <p:cNvPr id="16" name="TextBox 15">
            <a:extLst>
              <a:ext uri="{FF2B5EF4-FFF2-40B4-BE49-F238E27FC236}">
                <a16:creationId xmlns:a16="http://schemas.microsoft.com/office/drawing/2014/main" id="{D618DAD1-252D-435A-B68C-F78D7256EEB0}"/>
              </a:ext>
            </a:extLst>
          </p:cNvPr>
          <p:cNvSpPr txBox="1"/>
          <p:nvPr/>
        </p:nvSpPr>
        <p:spPr>
          <a:xfrm>
            <a:off x="6761216" y="1767068"/>
            <a:ext cx="5214364" cy="342466"/>
          </a:xfrm>
          <a:prstGeom prst="rect">
            <a:avLst/>
          </a:prstGeom>
          <a:noFill/>
        </p:spPr>
        <p:txBody>
          <a:bodyPr wrap="square">
            <a:spAutoFit/>
          </a:bodyPr>
          <a:lstStyle/>
          <a:p>
            <a:pPr lvl="0">
              <a:lnSpc>
                <a:spcPct val="107000"/>
              </a:lnSpc>
              <a:spcAft>
                <a:spcPts val="800"/>
              </a:spcAft>
              <a:tabLst>
                <a:tab pos="457200" algn="l"/>
              </a:tabLst>
            </a:pPr>
            <a:r>
              <a:rPr lang="en-US" sz="1600" b="1" dirty="0">
                <a:effectLst/>
                <a:latin typeface="PT Sans Caption" panose="020B0603020203020204" pitchFamily="34" charset="-52"/>
                <a:ea typeface="Calibri" panose="020F0502020204030204" pitchFamily="34" charset="0"/>
                <a:cs typeface="Times New Roman" panose="02020603050405020304" pitchFamily="18" charset="0"/>
              </a:rPr>
              <a:t>Submitting an application for registration</a:t>
            </a:r>
            <a:endParaRPr lang="ru-RU" sz="1600" dirty="0">
              <a:effectLst/>
              <a:latin typeface="PT Sans Caption" panose="020B0603020203020204" pitchFamily="34" charset="-52"/>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A6F54A6-5398-4C0B-B8E8-012535A1EB6F}"/>
              </a:ext>
            </a:extLst>
          </p:cNvPr>
          <p:cNvSpPr txBox="1"/>
          <p:nvPr/>
        </p:nvSpPr>
        <p:spPr>
          <a:xfrm>
            <a:off x="6049428" y="2294417"/>
            <a:ext cx="5748188" cy="2642968"/>
          </a:xfrm>
          <a:prstGeom prst="rect">
            <a:avLst/>
          </a:prstGeom>
          <a:noFill/>
        </p:spPr>
        <p:txBody>
          <a:bodyPr wrap="square">
            <a:spAutoFit/>
          </a:bodyPr>
          <a:lstStyle/>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When registering, you must select the EDS of a legal entity.</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The application contains the following</a:t>
            </a:r>
            <a:r>
              <a:rPr lang="ru-RU" sz="1400" dirty="0">
                <a:latin typeface="PT Sans Caption" panose="020B0603020203020204" pitchFamily="34" charset="-52"/>
                <a:ea typeface="Calibri" panose="020F0502020204030204" pitchFamily="34" charset="0"/>
                <a:cs typeface="Times New Roman" panose="02020603050405020304" pitchFamily="18" charset="0"/>
              </a:rPr>
              <a:t>:</a:t>
            </a:r>
            <a:endParaRPr lang="ru-RU" sz="1400" dirty="0">
              <a:effectLst/>
              <a:latin typeface="PT Sans Caption" panose="020B0603020203020204" pitchFamily="34" charset="-52"/>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400" dirty="0">
                <a:latin typeface="PT Sans Caption" panose="020B0603020203020204" pitchFamily="34" charset="-52"/>
                <a:ea typeface="Calibri" panose="020F0502020204030204" pitchFamily="34" charset="0"/>
                <a:cs typeface="Times New Roman" panose="02020603050405020304" pitchFamily="18" charset="0"/>
              </a:rPr>
              <a:t>I</a:t>
            </a: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nformation about the participant</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Product groups and subject roles</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Main place of business (POB) – </a:t>
            </a:r>
            <a:r>
              <a:rPr lang="en-US" sz="1400" dirty="0">
                <a:effectLst/>
                <a:latin typeface="PT Sans Caption" panose="020B0603020203020204" pitchFamily="34" charset="-52"/>
                <a:ea typeface="Calibri" panose="020F0502020204030204" pitchFamily="34" charset="0"/>
                <a:cs typeface="Times New Roman" panose="02020603050405020304" pitchFamily="18" charset="0"/>
                <a:hlinkClick r:id="rId5"/>
              </a:rPr>
              <a:t>learn more</a:t>
            </a:r>
            <a:endParaRPr lang="en-US" sz="1400" dirty="0">
              <a:effectLst/>
              <a:latin typeface="PT Sans Caption" panose="020B0603020203020204" pitchFamily="34" charset="-52"/>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Bank requisites</a:t>
            </a:r>
            <a:endParaRPr lang="ru-RU" sz="1400" dirty="0">
              <a:effectLst/>
              <a:latin typeface="PT Sans Caption" panose="020B0603020203020204" pitchFamily="34" charset="-52"/>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Applicant's details</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User data</a:t>
            </a:r>
            <a:endParaRPr lang="ru-RU" sz="1400" dirty="0">
              <a:effectLst/>
              <a:latin typeface="PT Sans Caption" panose="020B0603020203020204" pitchFamily="34" charset="-52"/>
              <a:ea typeface="Calibri" panose="020F0502020204030204" pitchFamily="34" charset="0"/>
              <a:cs typeface="Times New Roman" panose="02020603050405020304" pitchFamily="18" charset="0"/>
            </a:endParaRPr>
          </a:p>
        </p:txBody>
      </p:sp>
      <p:sp>
        <p:nvSpPr>
          <p:cNvPr id="22" name="Овал 21">
            <a:extLst>
              <a:ext uri="{FF2B5EF4-FFF2-40B4-BE49-F238E27FC236}">
                <a16:creationId xmlns:a16="http://schemas.microsoft.com/office/drawing/2014/main" id="{FD23CF49-2D36-41EC-AE93-9DAAC50D253F}"/>
              </a:ext>
            </a:extLst>
          </p:cNvPr>
          <p:cNvSpPr/>
          <p:nvPr/>
        </p:nvSpPr>
        <p:spPr>
          <a:xfrm>
            <a:off x="294715" y="4032179"/>
            <a:ext cx="831441" cy="7070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PT Sans Caption" panose="020B0603020203020204" pitchFamily="34" charset="-52"/>
              </a:rPr>
              <a:t>STEP</a:t>
            </a:r>
            <a:r>
              <a:rPr lang="ru-RU" sz="1200" b="1" dirty="0">
                <a:latin typeface="PT Sans Caption" panose="020B0603020203020204" pitchFamily="34" charset="-52"/>
              </a:rPr>
              <a:t> </a:t>
            </a:r>
            <a:r>
              <a:rPr lang="en-US" sz="1200" b="1" dirty="0">
                <a:latin typeface="PT Sans Caption" panose="020B0603020203020204" pitchFamily="34" charset="-52"/>
              </a:rPr>
              <a:t>3</a:t>
            </a:r>
            <a:r>
              <a:rPr lang="ru-RU" sz="1200" b="1" dirty="0">
                <a:latin typeface="PT Sans Caption" panose="020B0603020203020204" pitchFamily="34" charset="-52"/>
              </a:rPr>
              <a:t>.</a:t>
            </a:r>
          </a:p>
        </p:txBody>
      </p:sp>
      <p:sp>
        <p:nvSpPr>
          <p:cNvPr id="24" name="TextBox 23">
            <a:extLst>
              <a:ext uri="{FF2B5EF4-FFF2-40B4-BE49-F238E27FC236}">
                <a16:creationId xmlns:a16="http://schemas.microsoft.com/office/drawing/2014/main" id="{3105223C-EF6E-4974-A5FD-990E291A8043}"/>
              </a:ext>
            </a:extLst>
          </p:cNvPr>
          <p:cNvSpPr txBox="1"/>
          <p:nvPr/>
        </p:nvSpPr>
        <p:spPr>
          <a:xfrm>
            <a:off x="1126156" y="4214215"/>
            <a:ext cx="4061861" cy="338554"/>
          </a:xfrm>
          <a:prstGeom prst="rect">
            <a:avLst/>
          </a:prstGeom>
          <a:noFill/>
        </p:spPr>
        <p:txBody>
          <a:bodyPr wrap="square">
            <a:spAutoFit/>
          </a:bodyPr>
          <a:lstStyle/>
          <a:p>
            <a:r>
              <a:rPr lang="en-US" sz="1600" b="1" dirty="0">
                <a:effectLst/>
                <a:latin typeface="PT Sans Caption" panose="020B0603020203020204" pitchFamily="34" charset="-52"/>
                <a:ea typeface="Calibri" panose="020F0502020204030204" pitchFamily="34" charset="0"/>
                <a:cs typeface="Times New Roman" panose="02020603050405020304" pitchFamily="18" charset="0"/>
              </a:rPr>
              <a:t>Account Activation</a:t>
            </a:r>
            <a:endParaRPr lang="ru-RU" sz="1600" dirty="0">
              <a:latin typeface="PT Sans Caption" panose="020B0603020203020204" pitchFamily="34" charset="-52"/>
            </a:endParaRPr>
          </a:p>
        </p:txBody>
      </p:sp>
      <p:sp>
        <p:nvSpPr>
          <p:cNvPr id="27" name="TextBox 26">
            <a:extLst>
              <a:ext uri="{FF2B5EF4-FFF2-40B4-BE49-F238E27FC236}">
                <a16:creationId xmlns:a16="http://schemas.microsoft.com/office/drawing/2014/main" id="{E9ECD7BA-5064-4F19-9B1A-8FD81A67D0FC}"/>
              </a:ext>
            </a:extLst>
          </p:cNvPr>
          <p:cNvSpPr txBox="1"/>
          <p:nvPr/>
        </p:nvSpPr>
        <p:spPr>
          <a:xfrm>
            <a:off x="290944" y="4756672"/>
            <a:ext cx="11684636" cy="1613390"/>
          </a:xfrm>
          <a:prstGeom prst="rect">
            <a:avLst/>
          </a:prstGeom>
          <a:noFill/>
        </p:spPr>
        <p:txBody>
          <a:bodyPr wrap="square">
            <a:spAutoFit/>
          </a:bodyPr>
          <a:lstStyle/>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After submitting the application:</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The application is being reviewed</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After successful verification, the system sends the activation link to the email address specified by the applicant.</a:t>
            </a:r>
          </a:p>
          <a:p>
            <a:pPr marL="342900" lvl="0" indent="-342900">
              <a:lnSpc>
                <a:spcPct val="107000"/>
              </a:lnSpc>
              <a:spcAft>
                <a:spcPts val="800"/>
              </a:spcAft>
              <a:buFont typeface="Times New Roman" panose="02020603050405020304" pitchFamily="18" charset="0"/>
              <a:buChar char="•"/>
              <a:tabLst>
                <a:tab pos="457200" algn="l"/>
              </a:tabLst>
            </a:pPr>
            <a:r>
              <a:rPr lang="en-US" sz="1400" dirty="0">
                <a:effectLst/>
                <a:latin typeface="PT Sans Caption" panose="020B0603020203020204" pitchFamily="34" charset="-52"/>
                <a:ea typeface="Calibri" panose="020F0502020204030204" pitchFamily="34" charset="0"/>
                <a:cs typeface="Times New Roman" panose="02020603050405020304" pitchFamily="18" charset="0"/>
              </a:rPr>
              <a:t>The user activates the account (enters the password and signs the EDS)</a:t>
            </a:r>
          </a:p>
          <a:p>
            <a:pPr lvl="0">
              <a:lnSpc>
                <a:spcPct val="107000"/>
              </a:lnSpc>
              <a:spcAft>
                <a:spcPts val="800"/>
              </a:spcAft>
              <a:tabLst>
                <a:tab pos="457200" algn="l"/>
              </a:tabLst>
            </a:pPr>
            <a:r>
              <a:rPr lang="ru-RU" sz="1200" b="1" i="0" dirty="0">
                <a:solidFill>
                  <a:srgbClr val="FF0000"/>
                </a:solidFill>
                <a:effectLst/>
                <a:latin typeface="Inter"/>
              </a:rPr>
              <a:t>*</a:t>
            </a:r>
            <a:r>
              <a:rPr lang="en-US" sz="1200" b="1" dirty="0">
                <a:latin typeface="PT Sans Caption" panose="020B0603020203020204" pitchFamily="34" charset="-52"/>
                <a:ea typeface="Calibri" panose="020F0502020204030204" pitchFamily="34" charset="0"/>
                <a:cs typeface="Times New Roman" panose="02020603050405020304" pitchFamily="18" charset="0"/>
              </a:rPr>
              <a:t> The one-time activation code is valid for 7 days from the date of sending</a:t>
            </a:r>
          </a:p>
        </p:txBody>
      </p:sp>
      <p:cxnSp>
        <p:nvCxnSpPr>
          <p:cNvPr id="30" name="Прямая соединительная линия 29">
            <a:extLst>
              <a:ext uri="{FF2B5EF4-FFF2-40B4-BE49-F238E27FC236}">
                <a16:creationId xmlns:a16="http://schemas.microsoft.com/office/drawing/2014/main" id="{95FBD4B1-346D-45D4-B341-A12B88DD83AA}"/>
              </a:ext>
            </a:extLst>
          </p:cNvPr>
          <p:cNvCxnSpPr/>
          <p:nvPr/>
        </p:nvCxnSpPr>
        <p:spPr>
          <a:xfrm>
            <a:off x="290944" y="3959157"/>
            <a:ext cx="5205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ED76901D-AE07-4A26-8EFE-F4AE80A72E33}"/>
              </a:ext>
            </a:extLst>
          </p:cNvPr>
          <p:cNvCxnSpPr/>
          <p:nvPr/>
        </p:nvCxnSpPr>
        <p:spPr>
          <a:xfrm flipV="1">
            <a:off x="5496128" y="1614791"/>
            <a:ext cx="0" cy="2431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9250DC0B-1ABF-4F40-8ABB-80A4879FDF37}"/>
              </a:ext>
            </a:extLst>
          </p:cNvPr>
          <p:cNvCxnSpPr/>
          <p:nvPr/>
        </p:nvCxnSpPr>
        <p:spPr>
          <a:xfrm>
            <a:off x="5496128" y="4046706"/>
            <a:ext cx="0" cy="14007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C47EB924-3D2C-418A-923E-31E3C280004C}"/>
              </a:ext>
            </a:extLst>
          </p:cNvPr>
          <p:cNvCxnSpPr/>
          <p:nvPr/>
        </p:nvCxnSpPr>
        <p:spPr>
          <a:xfrm>
            <a:off x="5496128" y="5447489"/>
            <a:ext cx="60700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6248056-342B-4648-8718-120AF76A0D7C}"/>
              </a:ext>
            </a:extLst>
          </p:cNvPr>
          <p:cNvSpPr txBox="1"/>
          <p:nvPr/>
        </p:nvSpPr>
        <p:spPr>
          <a:xfrm>
            <a:off x="173381" y="6477505"/>
            <a:ext cx="6747865" cy="312650"/>
          </a:xfrm>
          <a:prstGeom prst="rect">
            <a:avLst/>
          </a:prstGeom>
          <a:noFill/>
        </p:spPr>
        <p:txBody>
          <a:bodyPr wrap="square">
            <a:spAutoFit/>
          </a:bodyPr>
          <a:lstStyle/>
          <a:p>
            <a:pPr>
              <a:lnSpc>
                <a:spcPct val="107000"/>
              </a:lnSpc>
              <a:spcAft>
                <a:spcPts val="800"/>
              </a:spcAft>
              <a:tabLst>
                <a:tab pos="457200" algn="l"/>
              </a:tabLst>
            </a:pPr>
            <a:r>
              <a:rPr lang="en-US" sz="1400" b="1" i="0" dirty="0">
                <a:solidFill>
                  <a:srgbClr val="434F61"/>
                </a:solidFill>
                <a:effectLst/>
                <a:latin typeface="Inter"/>
              </a:rPr>
              <a:t>Settings for getting started in the updated ASL BELGISI personal account -</a:t>
            </a:r>
            <a:r>
              <a:rPr lang="en-US" sz="1400" b="1" i="0" dirty="0">
                <a:solidFill>
                  <a:srgbClr val="FF0000"/>
                </a:solidFill>
                <a:effectLst/>
                <a:latin typeface="Inter"/>
              </a:rPr>
              <a:t> </a:t>
            </a:r>
            <a:r>
              <a:rPr lang="en-US" sz="1400" b="1" i="0" dirty="0">
                <a:solidFill>
                  <a:srgbClr val="434F61"/>
                </a:solidFill>
                <a:effectLst/>
                <a:latin typeface="Inter"/>
                <a:hlinkClick r:id="rId6"/>
              </a:rPr>
              <a:t>link</a:t>
            </a:r>
            <a:endParaRPr lang="ru-RU" sz="1400" b="1" i="0" dirty="0">
              <a:solidFill>
                <a:srgbClr val="434F61"/>
              </a:solidFill>
              <a:effectLst/>
              <a:latin typeface="Inter"/>
            </a:endParaRPr>
          </a:p>
        </p:txBody>
      </p:sp>
    </p:spTree>
    <p:extLst>
      <p:ext uri="{BB962C8B-B14F-4D97-AF65-F5344CB8AC3E}">
        <p14:creationId xmlns:p14="http://schemas.microsoft.com/office/powerpoint/2010/main" val="311775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73">
            <a:extLst>
              <a:ext uri="{FF2B5EF4-FFF2-40B4-BE49-F238E27FC236}">
                <a16:creationId xmlns:a16="http://schemas.microsoft.com/office/drawing/2014/main" id="{4F0287E1-7405-498B-A3A9-10DCF1B6060E}"/>
              </a:ext>
            </a:extLst>
          </p:cNvPr>
          <p:cNvPicPr>
            <a:picLocks noChangeAspect="1"/>
          </p:cNvPicPr>
          <p:nvPr/>
        </p:nvPicPr>
        <p:blipFill>
          <a:blip r:embed="rId2">
            <a:alphaModFix amt="37000"/>
          </a:blip>
          <a:srcRect/>
          <a:stretch/>
        </p:blipFill>
        <p:spPr>
          <a:xfrm>
            <a:off x="0" y="414"/>
            <a:ext cx="12192000" cy="6858000"/>
          </a:xfrm>
          <a:prstGeom prst="rect">
            <a:avLst/>
          </a:prstGeom>
        </p:spPr>
      </p:pic>
      <p:sp>
        <p:nvSpPr>
          <p:cNvPr id="5" name="TextBox 4">
            <a:extLst>
              <a:ext uri="{FF2B5EF4-FFF2-40B4-BE49-F238E27FC236}">
                <a16:creationId xmlns:a16="http://schemas.microsoft.com/office/drawing/2014/main" id="{8F3C7879-D151-4CFD-B07C-1824F839B363}"/>
              </a:ext>
            </a:extLst>
          </p:cNvPr>
          <p:cNvSpPr txBox="1"/>
          <p:nvPr/>
        </p:nvSpPr>
        <p:spPr>
          <a:xfrm>
            <a:off x="674298" y="640918"/>
            <a:ext cx="11226756" cy="523220"/>
          </a:xfrm>
          <a:prstGeom prst="rect">
            <a:avLst/>
          </a:prstGeom>
          <a:noFill/>
        </p:spPr>
        <p:txBody>
          <a:bodyPr wrap="square">
            <a:spAutoFit/>
          </a:bodyPr>
          <a:lstStyle/>
          <a:p>
            <a:pPr algn="ctr"/>
            <a:r>
              <a:rPr lang="en-US" sz="1400" b="1" i="0" dirty="0">
                <a:solidFill>
                  <a:srgbClr val="434F61"/>
                </a:solidFill>
                <a:effectLst/>
                <a:latin typeface="PT Sans Caption" panose="020B0603020203020204" pitchFamily="34" charset="-52"/>
              </a:rPr>
              <a:t>The role is added to the user in order to provide opportunities to work in the personal account, order labeling codes and perform other operations related to labeling.</a:t>
            </a:r>
            <a:endParaRPr lang="ru-RU" sz="1400" b="1" i="0" dirty="0">
              <a:solidFill>
                <a:srgbClr val="434F61"/>
              </a:solidFill>
              <a:effectLst/>
              <a:latin typeface="PT Sans Caption" panose="020B0603020203020204" pitchFamily="34" charset="-52"/>
            </a:endParaRPr>
          </a:p>
        </p:txBody>
      </p:sp>
      <p:sp>
        <p:nvSpPr>
          <p:cNvPr id="6" name="Прямоугольник: скругленные углы 5">
            <a:extLst>
              <a:ext uri="{FF2B5EF4-FFF2-40B4-BE49-F238E27FC236}">
                <a16:creationId xmlns:a16="http://schemas.microsoft.com/office/drawing/2014/main" id="{60FEEDC7-9EC2-47F2-A90D-85C27F51BF21}"/>
              </a:ext>
            </a:extLst>
          </p:cNvPr>
          <p:cNvSpPr/>
          <p:nvPr/>
        </p:nvSpPr>
        <p:spPr>
          <a:xfrm>
            <a:off x="868901" y="161478"/>
            <a:ext cx="10960640" cy="479440"/>
          </a:xfrm>
          <a:prstGeom prst="roundRect">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PT Sans Caption" panose="020B0603020203020204" pitchFamily="34" charset="-52"/>
              </a:rPr>
              <a:t>CONFIGURING ROLES</a:t>
            </a:r>
            <a:endParaRPr lang="ru-RU" sz="1800" dirty="0">
              <a:solidFill>
                <a:schemeClr val="bg1"/>
              </a:solidFill>
              <a:latin typeface="PT Sans Caption" panose="020B0603020203020204" pitchFamily="34" charset="-52"/>
            </a:endParaRPr>
          </a:p>
        </p:txBody>
      </p:sp>
      <p:pic>
        <p:nvPicPr>
          <p:cNvPr id="7" name="Рисунок 6">
            <a:extLst>
              <a:ext uri="{FF2B5EF4-FFF2-40B4-BE49-F238E27FC236}">
                <a16:creationId xmlns:a16="http://schemas.microsoft.com/office/drawing/2014/main" id="{8783347B-A420-455A-9952-9F8A7848AA2E}"/>
              </a:ext>
            </a:extLst>
          </p:cNvPr>
          <p:cNvPicPr/>
          <p:nvPr/>
        </p:nvPicPr>
        <p:blipFill rotWithShape="1">
          <a:blip r:embed="rId3" cstate="print">
            <a:extLst>
              <a:ext uri="{28A0092B-C50C-407E-A947-70E740481C1C}">
                <a14:useLocalDpi xmlns:a14="http://schemas.microsoft.com/office/drawing/2010/main" val="0"/>
              </a:ext>
            </a:extLst>
          </a:blip>
          <a:srcRect t="13157" r="62729" b="12874"/>
          <a:stretch/>
        </p:blipFill>
        <p:spPr bwMode="auto">
          <a:xfrm>
            <a:off x="190966" y="161478"/>
            <a:ext cx="483332" cy="483332"/>
          </a:xfrm>
          <a:prstGeom prst="rect">
            <a:avLst/>
          </a:prstGeom>
          <a:noFill/>
          <a:ln>
            <a:noFill/>
          </a:ln>
        </p:spPr>
      </p:pic>
      <p:sp>
        <p:nvSpPr>
          <p:cNvPr id="12" name="TextBox 11">
            <a:extLst>
              <a:ext uri="{FF2B5EF4-FFF2-40B4-BE49-F238E27FC236}">
                <a16:creationId xmlns:a16="http://schemas.microsoft.com/office/drawing/2014/main" id="{1CD6FF27-61FA-451B-8056-4B757C9E7B41}"/>
              </a:ext>
            </a:extLst>
          </p:cNvPr>
          <p:cNvSpPr txBox="1"/>
          <p:nvPr/>
        </p:nvSpPr>
        <p:spPr>
          <a:xfrm>
            <a:off x="1023719" y="1509962"/>
            <a:ext cx="3562834" cy="369332"/>
          </a:xfrm>
          <a:prstGeom prst="rect">
            <a:avLst/>
          </a:prstGeom>
          <a:noFill/>
        </p:spPr>
        <p:txBody>
          <a:bodyPr wrap="square">
            <a:spAutoFit/>
          </a:bodyPr>
          <a:lstStyle/>
          <a:p>
            <a:pPr lvl="0"/>
            <a:r>
              <a:rPr lang="ru-RU" sz="1800" b="0" dirty="0">
                <a:latin typeface="PT Sans Caption" panose="020B0603020203020204" pitchFamily="34" charset="-52"/>
              </a:rPr>
              <a:t> </a:t>
            </a:r>
            <a:r>
              <a:rPr lang="en-US" sz="1800" b="0" dirty="0">
                <a:latin typeface="PT Sans Caption" panose="020B0603020203020204" pitchFamily="34" charset="-52"/>
              </a:rPr>
              <a:t>Go to the section</a:t>
            </a:r>
            <a:endParaRPr lang="ru-RU" sz="2000" dirty="0">
              <a:latin typeface="PT Sans Caption" panose="020B0603020203020204" pitchFamily="34" charset="-52"/>
            </a:endParaRPr>
          </a:p>
        </p:txBody>
      </p:sp>
      <p:sp>
        <p:nvSpPr>
          <p:cNvPr id="14" name="Овал 13">
            <a:extLst>
              <a:ext uri="{FF2B5EF4-FFF2-40B4-BE49-F238E27FC236}">
                <a16:creationId xmlns:a16="http://schemas.microsoft.com/office/drawing/2014/main" id="{C5EED85F-11EC-4BE0-9084-6CC474751611}"/>
              </a:ext>
            </a:extLst>
          </p:cNvPr>
          <p:cNvSpPr/>
          <p:nvPr/>
        </p:nvSpPr>
        <p:spPr>
          <a:xfrm>
            <a:off x="190965" y="1220240"/>
            <a:ext cx="908073" cy="8466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PT Sans Caption" panose="020B0603020203020204" pitchFamily="34" charset="-52"/>
              </a:rPr>
              <a:t>STEP</a:t>
            </a:r>
            <a:r>
              <a:rPr lang="ru-RU" sz="1400" b="1" dirty="0">
                <a:latin typeface="PT Sans Caption" panose="020B0603020203020204" pitchFamily="34" charset="-52"/>
              </a:rPr>
              <a:t> 1.</a:t>
            </a:r>
          </a:p>
        </p:txBody>
      </p:sp>
      <p:sp>
        <p:nvSpPr>
          <p:cNvPr id="16" name="TextBox 15">
            <a:extLst>
              <a:ext uri="{FF2B5EF4-FFF2-40B4-BE49-F238E27FC236}">
                <a16:creationId xmlns:a16="http://schemas.microsoft.com/office/drawing/2014/main" id="{3D0AA490-A857-4967-956D-A98CE92B22C5}"/>
              </a:ext>
            </a:extLst>
          </p:cNvPr>
          <p:cNvSpPr txBox="1"/>
          <p:nvPr/>
        </p:nvSpPr>
        <p:spPr>
          <a:xfrm>
            <a:off x="5903570" y="1426049"/>
            <a:ext cx="6097464" cy="800219"/>
          </a:xfrm>
          <a:prstGeom prst="rect">
            <a:avLst/>
          </a:prstGeom>
          <a:noFill/>
        </p:spPr>
        <p:txBody>
          <a:bodyPr wrap="square">
            <a:spAutoFit/>
          </a:bodyPr>
          <a:lstStyle/>
          <a:p>
            <a:pPr lvl="0"/>
            <a:r>
              <a:rPr lang="en-US" sz="1400" dirty="0">
                <a:solidFill>
                  <a:schemeClr val="tx1"/>
                </a:solidFill>
                <a:latin typeface="PT Sans Caption" panose="020B0603020203020204" pitchFamily="34" charset="-52"/>
              </a:rPr>
              <a:t>Organization Profile → Users → Add User </a:t>
            </a:r>
          </a:p>
          <a:p>
            <a:pPr lvl="0"/>
            <a:r>
              <a:rPr lang="en-US" sz="1400" dirty="0">
                <a:solidFill>
                  <a:schemeClr val="tx1"/>
                </a:solidFill>
                <a:latin typeface="PT Sans Caption" panose="020B0603020203020204" pitchFamily="34" charset="-52"/>
                <a:hlinkClick r:id="rId4"/>
              </a:rPr>
              <a:t>https://help.crpt-turon.uz</a:t>
            </a:r>
            <a:br>
              <a:rPr lang="ru-RU" sz="1800" dirty="0">
                <a:solidFill>
                  <a:schemeClr val="tx1"/>
                </a:solidFill>
                <a:latin typeface="PT Sans Caption" panose="020B0603020203020204" pitchFamily="34" charset="-52"/>
              </a:rPr>
            </a:br>
            <a:endParaRPr lang="ru-RU" sz="1800" dirty="0">
              <a:solidFill>
                <a:schemeClr val="tx1"/>
              </a:solidFill>
              <a:latin typeface="PT Sans Caption" panose="020B0603020203020204" pitchFamily="34" charset="-52"/>
            </a:endParaRPr>
          </a:p>
        </p:txBody>
      </p:sp>
      <p:pic>
        <p:nvPicPr>
          <p:cNvPr id="17" name="Graphic 12">
            <a:extLst>
              <a:ext uri="{FF2B5EF4-FFF2-40B4-BE49-F238E27FC236}">
                <a16:creationId xmlns:a16="http://schemas.microsoft.com/office/drawing/2014/main" id="{184957B1-BFAB-4BC9-BE26-67E77C5471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6553" y="1311966"/>
            <a:ext cx="609701" cy="661720"/>
          </a:xfrm>
          <a:prstGeom prst="rect">
            <a:avLst/>
          </a:prstGeom>
        </p:spPr>
      </p:pic>
      <p:sp>
        <p:nvSpPr>
          <p:cNvPr id="18" name="Овал 17">
            <a:extLst>
              <a:ext uri="{FF2B5EF4-FFF2-40B4-BE49-F238E27FC236}">
                <a16:creationId xmlns:a16="http://schemas.microsoft.com/office/drawing/2014/main" id="{81F307B8-AA5B-42DE-B5D8-1CB8C341359B}"/>
              </a:ext>
            </a:extLst>
          </p:cNvPr>
          <p:cNvSpPr/>
          <p:nvPr/>
        </p:nvSpPr>
        <p:spPr>
          <a:xfrm>
            <a:off x="190966" y="2297603"/>
            <a:ext cx="908072" cy="8466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PT Sans Caption" panose="020B0603020203020204" pitchFamily="34" charset="-52"/>
              </a:rPr>
              <a:t>STEP</a:t>
            </a:r>
            <a:r>
              <a:rPr lang="ru-RU" sz="1400" b="1" dirty="0">
                <a:latin typeface="PT Sans Caption" panose="020B0603020203020204" pitchFamily="34" charset="-52"/>
              </a:rPr>
              <a:t> </a:t>
            </a:r>
            <a:r>
              <a:rPr lang="en-US" sz="1400" b="1" dirty="0">
                <a:latin typeface="PT Sans Caption" panose="020B0603020203020204" pitchFamily="34" charset="-52"/>
              </a:rPr>
              <a:t>2</a:t>
            </a:r>
            <a:r>
              <a:rPr lang="ru-RU" sz="1400" b="1" dirty="0">
                <a:latin typeface="PT Sans Caption" panose="020B0603020203020204" pitchFamily="34" charset="-52"/>
              </a:rPr>
              <a:t>.</a:t>
            </a:r>
          </a:p>
        </p:txBody>
      </p:sp>
      <p:sp>
        <p:nvSpPr>
          <p:cNvPr id="20" name="TextBox 19">
            <a:extLst>
              <a:ext uri="{FF2B5EF4-FFF2-40B4-BE49-F238E27FC236}">
                <a16:creationId xmlns:a16="http://schemas.microsoft.com/office/drawing/2014/main" id="{FA81A2B5-ECFB-4663-BB96-A8DE16AE8E41}"/>
              </a:ext>
            </a:extLst>
          </p:cNvPr>
          <p:cNvSpPr txBox="1"/>
          <p:nvPr/>
        </p:nvSpPr>
        <p:spPr>
          <a:xfrm>
            <a:off x="1099039" y="2520886"/>
            <a:ext cx="3483566" cy="400110"/>
          </a:xfrm>
          <a:prstGeom prst="rect">
            <a:avLst/>
          </a:prstGeom>
          <a:noFill/>
        </p:spPr>
        <p:txBody>
          <a:bodyPr wrap="square">
            <a:spAutoFit/>
          </a:bodyPr>
          <a:lstStyle/>
          <a:p>
            <a:pPr lvl="0"/>
            <a:r>
              <a:rPr lang="en-US" sz="2000" b="0" dirty="0">
                <a:latin typeface="PT Sans Caption" panose="020B0603020203020204" pitchFamily="34" charset="-52"/>
              </a:rPr>
              <a:t>Assigning Roles</a:t>
            </a:r>
            <a:endParaRPr lang="ru-RU" sz="2000" dirty="0">
              <a:latin typeface="PT Sans Caption" panose="020B0603020203020204" pitchFamily="34" charset="-52"/>
            </a:endParaRPr>
          </a:p>
        </p:txBody>
      </p:sp>
      <p:pic>
        <p:nvPicPr>
          <p:cNvPr id="21" name="Graphic 12">
            <a:extLst>
              <a:ext uri="{FF2B5EF4-FFF2-40B4-BE49-F238E27FC236}">
                <a16:creationId xmlns:a16="http://schemas.microsoft.com/office/drawing/2014/main" id="{E985B63C-A548-4C74-9EDB-C4566A77E1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2944" y="2390081"/>
            <a:ext cx="609701" cy="661720"/>
          </a:xfrm>
          <a:prstGeom prst="rect">
            <a:avLst/>
          </a:prstGeom>
        </p:spPr>
      </p:pic>
      <p:sp>
        <p:nvSpPr>
          <p:cNvPr id="26" name="TextBox 25">
            <a:extLst>
              <a:ext uri="{FF2B5EF4-FFF2-40B4-BE49-F238E27FC236}">
                <a16:creationId xmlns:a16="http://schemas.microsoft.com/office/drawing/2014/main" id="{F0C76464-3701-4510-BE60-697A50C58BF5}"/>
              </a:ext>
            </a:extLst>
          </p:cNvPr>
          <p:cNvSpPr txBox="1"/>
          <p:nvPr/>
        </p:nvSpPr>
        <p:spPr>
          <a:xfrm>
            <a:off x="5838159" y="2260117"/>
            <a:ext cx="6424180" cy="738664"/>
          </a:xfrm>
          <a:prstGeom prst="rect">
            <a:avLst/>
          </a:prstGeom>
          <a:noFill/>
        </p:spPr>
        <p:txBody>
          <a:bodyPr wrap="square">
            <a:spAutoFit/>
          </a:bodyPr>
          <a:lstStyle/>
          <a:p>
            <a:pPr lvl="0"/>
            <a:r>
              <a:rPr lang="en-US" sz="1400" dirty="0">
                <a:latin typeface="PT Sans Caption" panose="020B0603020203020204" pitchFamily="34" charset="-52"/>
              </a:rPr>
              <a:t>The first registered user is assigned the role of </a:t>
            </a:r>
            <a:r>
              <a:rPr lang="en-US" sz="1400" b="1" dirty="0">
                <a:latin typeface="PT Sans Caption" panose="020B0603020203020204" pitchFamily="34" charset="-52"/>
              </a:rPr>
              <a:t>"Administrator" </a:t>
            </a:r>
            <a:r>
              <a:rPr lang="en-US" sz="1400" dirty="0">
                <a:latin typeface="PT Sans Caption" panose="020B0603020203020204" pitchFamily="34" charset="-52"/>
              </a:rPr>
              <a:t>automatically. The rest are assigned manually during the addition process.</a:t>
            </a:r>
            <a:endParaRPr lang="ru-RU" sz="1400" dirty="0">
              <a:latin typeface="PT Sans Caption" panose="020B0603020203020204" pitchFamily="34" charset="-52"/>
            </a:endParaRPr>
          </a:p>
        </p:txBody>
      </p:sp>
      <p:sp>
        <p:nvSpPr>
          <p:cNvPr id="27" name="Овал 26">
            <a:extLst>
              <a:ext uri="{FF2B5EF4-FFF2-40B4-BE49-F238E27FC236}">
                <a16:creationId xmlns:a16="http://schemas.microsoft.com/office/drawing/2014/main" id="{9E6ABB0F-9F06-4F9A-80B1-49FE61431400}"/>
              </a:ext>
            </a:extLst>
          </p:cNvPr>
          <p:cNvSpPr/>
          <p:nvPr/>
        </p:nvSpPr>
        <p:spPr>
          <a:xfrm>
            <a:off x="190965" y="3374966"/>
            <a:ext cx="908071" cy="8466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PT Sans Caption" panose="020B0603020203020204" pitchFamily="34" charset="-52"/>
              </a:rPr>
              <a:t>STEP</a:t>
            </a:r>
            <a:r>
              <a:rPr lang="ru-RU" sz="1400" b="1" dirty="0">
                <a:latin typeface="PT Sans Caption" panose="020B0603020203020204" pitchFamily="34" charset="-52"/>
              </a:rPr>
              <a:t> </a:t>
            </a:r>
            <a:r>
              <a:rPr lang="en-US" sz="1400" b="1" dirty="0">
                <a:latin typeface="PT Sans Caption" panose="020B0603020203020204" pitchFamily="34" charset="-52"/>
              </a:rPr>
              <a:t>3</a:t>
            </a:r>
            <a:r>
              <a:rPr lang="ru-RU" sz="1400" b="1" dirty="0">
                <a:latin typeface="PT Sans Caption" panose="020B0603020203020204" pitchFamily="34" charset="-52"/>
              </a:rPr>
              <a:t>.</a:t>
            </a:r>
          </a:p>
        </p:txBody>
      </p:sp>
      <p:sp>
        <p:nvSpPr>
          <p:cNvPr id="29" name="TextBox 28">
            <a:extLst>
              <a:ext uri="{FF2B5EF4-FFF2-40B4-BE49-F238E27FC236}">
                <a16:creationId xmlns:a16="http://schemas.microsoft.com/office/drawing/2014/main" id="{DFB01ACF-0602-42C5-9D4D-BDEEAC39B378}"/>
              </a:ext>
            </a:extLst>
          </p:cNvPr>
          <p:cNvSpPr txBox="1"/>
          <p:nvPr/>
        </p:nvSpPr>
        <p:spPr>
          <a:xfrm>
            <a:off x="1107828" y="3602363"/>
            <a:ext cx="3487514" cy="369332"/>
          </a:xfrm>
          <a:prstGeom prst="rect">
            <a:avLst/>
          </a:prstGeom>
          <a:noFill/>
        </p:spPr>
        <p:txBody>
          <a:bodyPr wrap="square">
            <a:spAutoFit/>
          </a:bodyPr>
          <a:lstStyle/>
          <a:p>
            <a:pPr lvl="0"/>
            <a:r>
              <a:rPr lang="en-US" sz="1800" b="0" dirty="0">
                <a:latin typeface="PT Sans Caption" panose="020B0603020203020204" pitchFamily="34" charset="-52"/>
              </a:rPr>
              <a:t>Filling in required fields</a:t>
            </a:r>
            <a:endParaRPr lang="ru-RU" dirty="0">
              <a:latin typeface="PT Sans Caption" panose="020B0603020203020204" pitchFamily="34" charset="-52"/>
            </a:endParaRPr>
          </a:p>
        </p:txBody>
      </p:sp>
      <p:pic>
        <p:nvPicPr>
          <p:cNvPr id="30" name="Graphic 12">
            <a:extLst>
              <a:ext uri="{FF2B5EF4-FFF2-40B4-BE49-F238E27FC236}">
                <a16:creationId xmlns:a16="http://schemas.microsoft.com/office/drawing/2014/main" id="{072B35F3-8683-4B99-B623-A96329F256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2945" y="3467443"/>
            <a:ext cx="609701" cy="661720"/>
          </a:xfrm>
          <a:prstGeom prst="rect">
            <a:avLst/>
          </a:prstGeom>
        </p:spPr>
      </p:pic>
      <p:sp>
        <p:nvSpPr>
          <p:cNvPr id="32" name="TextBox 31">
            <a:extLst>
              <a:ext uri="{FF2B5EF4-FFF2-40B4-BE49-F238E27FC236}">
                <a16:creationId xmlns:a16="http://schemas.microsoft.com/office/drawing/2014/main" id="{DF96BD70-885D-40A2-A01F-83E270A726FB}"/>
              </a:ext>
            </a:extLst>
          </p:cNvPr>
          <p:cNvSpPr txBox="1"/>
          <p:nvPr/>
        </p:nvSpPr>
        <p:spPr>
          <a:xfrm>
            <a:off x="5838158" y="3351884"/>
            <a:ext cx="6553599" cy="738664"/>
          </a:xfrm>
          <a:prstGeom prst="rect">
            <a:avLst/>
          </a:prstGeom>
          <a:noFill/>
        </p:spPr>
        <p:txBody>
          <a:bodyPr wrap="square">
            <a:spAutoFit/>
          </a:bodyPr>
          <a:lstStyle/>
          <a:p>
            <a:pPr lvl="0"/>
            <a:r>
              <a:rPr lang="en-US" sz="1400" dirty="0">
                <a:latin typeface="PT Sans Caption" panose="020B0603020203020204" pitchFamily="34" charset="-52"/>
              </a:rPr>
              <a:t>Product groups (for which the user will work)</a:t>
            </a:r>
          </a:p>
          <a:p>
            <a:pPr lvl="0"/>
            <a:r>
              <a:rPr lang="en-US" sz="1400" dirty="0">
                <a:latin typeface="PT Sans Caption" panose="020B0603020203020204" pitchFamily="34" charset="-52"/>
              </a:rPr>
              <a:t>POB — place of business</a:t>
            </a:r>
          </a:p>
          <a:p>
            <a:pPr lvl="0"/>
            <a:r>
              <a:rPr lang="en-US" sz="1400" dirty="0">
                <a:latin typeface="PT Sans Caption" panose="020B0603020203020204" pitchFamily="34" charset="-52"/>
              </a:rPr>
              <a:t>Assigned roles and powers (see details about roles)</a:t>
            </a:r>
            <a:endParaRPr lang="ru-RU" sz="1400" dirty="0">
              <a:latin typeface="PT Sans Caption" panose="020B0603020203020204" pitchFamily="34" charset="-52"/>
            </a:endParaRPr>
          </a:p>
        </p:txBody>
      </p:sp>
      <p:cxnSp>
        <p:nvCxnSpPr>
          <p:cNvPr id="34" name="Прямая соединительная линия 33">
            <a:extLst>
              <a:ext uri="{FF2B5EF4-FFF2-40B4-BE49-F238E27FC236}">
                <a16:creationId xmlns:a16="http://schemas.microsoft.com/office/drawing/2014/main" id="{C4A16571-0090-4F87-B2DF-8E308C98C4E3}"/>
              </a:ext>
            </a:extLst>
          </p:cNvPr>
          <p:cNvCxnSpPr/>
          <p:nvPr/>
        </p:nvCxnSpPr>
        <p:spPr>
          <a:xfrm>
            <a:off x="5888981" y="2066916"/>
            <a:ext cx="5873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34EC0B47-AC8E-48B9-9DFA-C39F6EAFC252}"/>
              </a:ext>
            </a:extLst>
          </p:cNvPr>
          <p:cNvCxnSpPr/>
          <p:nvPr/>
        </p:nvCxnSpPr>
        <p:spPr>
          <a:xfrm>
            <a:off x="5915724" y="3144279"/>
            <a:ext cx="5873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Овал 35">
            <a:extLst>
              <a:ext uri="{FF2B5EF4-FFF2-40B4-BE49-F238E27FC236}">
                <a16:creationId xmlns:a16="http://schemas.microsoft.com/office/drawing/2014/main" id="{09BB52E7-823F-4E20-B46B-02EE30C27BFC}"/>
              </a:ext>
            </a:extLst>
          </p:cNvPr>
          <p:cNvSpPr/>
          <p:nvPr/>
        </p:nvSpPr>
        <p:spPr>
          <a:xfrm>
            <a:off x="199757" y="4450816"/>
            <a:ext cx="908071" cy="8466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PT Sans Caption" panose="020B0603020203020204" pitchFamily="34" charset="-52"/>
              </a:rPr>
              <a:t>STEP</a:t>
            </a:r>
            <a:r>
              <a:rPr lang="ru-RU" sz="1400" b="1" dirty="0">
                <a:latin typeface="PT Sans Caption" panose="020B0603020203020204" pitchFamily="34" charset="-52"/>
              </a:rPr>
              <a:t> </a:t>
            </a:r>
            <a:r>
              <a:rPr lang="en-US" sz="1400" b="1" dirty="0">
                <a:latin typeface="PT Sans Caption" panose="020B0603020203020204" pitchFamily="34" charset="-52"/>
              </a:rPr>
              <a:t>4</a:t>
            </a:r>
            <a:r>
              <a:rPr lang="ru-RU" sz="1400" b="1" dirty="0">
                <a:latin typeface="PT Sans Caption" panose="020B0603020203020204" pitchFamily="34" charset="-52"/>
              </a:rPr>
              <a:t>.</a:t>
            </a:r>
          </a:p>
        </p:txBody>
      </p:sp>
      <p:sp>
        <p:nvSpPr>
          <p:cNvPr id="38" name="TextBox 37">
            <a:extLst>
              <a:ext uri="{FF2B5EF4-FFF2-40B4-BE49-F238E27FC236}">
                <a16:creationId xmlns:a16="http://schemas.microsoft.com/office/drawing/2014/main" id="{B7A4FD1D-3035-460D-8B37-793CA49CA54D}"/>
              </a:ext>
            </a:extLst>
          </p:cNvPr>
          <p:cNvSpPr txBox="1"/>
          <p:nvPr/>
        </p:nvSpPr>
        <p:spPr>
          <a:xfrm>
            <a:off x="1099039" y="4757016"/>
            <a:ext cx="3483566" cy="369332"/>
          </a:xfrm>
          <a:prstGeom prst="rect">
            <a:avLst/>
          </a:prstGeom>
          <a:noFill/>
        </p:spPr>
        <p:txBody>
          <a:bodyPr wrap="square">
            <a:spAutoFit/>
          </a:bodyPr>
          <a:lstStyle/>
          <a:p>
            <a:pPr lvl="0"/>
            <a:r>
              <a:rPr lang="en-US" sz="1800" b="0" dirty="0">
                <a:latin typeface="PT Sans Caption" panose="020B0603020203020204" pitchFamily="34" charset="-52"/>
              </a:rPr>
              <a:t>Account Activation</a:t>
            </a:r>
            <a:endParaRPr lang="ru-RU" dirty="0">
              <a:latin typeface="PT Sans Caption" panose="020B0603020203020204" pitchFamily="34" charset="-52"/>
            </a:endParaRPr>
          </a:p>
        </p:txBody>
      </p:sp>
      <p:pic>
        <p:nvPicPr>
          <p:cNvPr id="39" name="Graphic 12">
            <a:extLst>
              <a:ext uri="{FF2B5EF4-FFF2-40B4-BE49-F238E27FC236}">
                <a16:creationId xmlns:a16="http://schemas.microsoft.com/office/drawing/2014/main" id="{6A09B755-7B9F-4D66-B596-720B8D8C6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2945" y="4616660"/>
            <a:ext cx="609701" cy="661720"/>
          </a:xfrm>
          <a:prstGeom prst="rect">
            <a:avLst/>
          </a:prstGeom>
        </p:spPr>
      </p:pic>
      <p:cxnSp>
        <p:nvCxnSpPr>
          <p:cNvPr id="40" name="Прямая соединительная линия 39">
            <a:extLst>
              <a:ext uri="{FF2B5EF4-FFF2-40B4-BE49-F238E27FC236}">
                <a16:creationId xmlns:a16="http://schemas.microsoft.com/office/drawing/2014/main" id="{94C1CC15-FE85-4EC5-AE58-920C9D22CAA1}"/>
              </a:ext>
            </a:extLst>
          </p:cNvPr>
          <p:cNvCxnSpPr/>
          <p:nvPr/>
        </p:nvCxnSpPr>
        <p:spPr>
          <a:xfrm>
            <a:off x="5915724" y="4238887"/>
            <a:ext cx="5873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6E4A3AA-FA3E-49A9-8CA5-8F2E77D72C0D}"/>
              </a:ext>
            </a:extLst>
          </p:cNvPr>
          <p:cNvSpPr txBox="1"/>
          <p:nvPr/>
        </p:nvSpPr>
        <p:spPr>
          <a:xfrm>
            <a:off x="5803589" y="4238887"/>
            <a:ext cx="6930278" cy="1169551"/>
          </a:xfrm>
          <a:prstGeom prst="rect">
            <a:avLst/>
          </a:prstGeom>
          <a:noFill/>
        </p:spPr>
        <p:txBody>
          <a:bodyPr wrap="square">
            <a:spAutoFit/>
          </a:bodyPr>
          <a:lstStyle/>
          <a:p>
            <a:pPr lvl="0"/>
            <a:r>
              <a:rPr lang="en-US" sz="1400" dirty="0">
                <a:latin typeface="PT Sans Caption" panose="020B0603020203020204" pitchFamily="34" charset="-52"/>
              </a:rPr>
              <a:t>After adding it, an activation link is sent to the user's email.</a:t>
            </a:r>
          </a:p>
          <a:p>
            <a:pPr lvl="0"/>
            <a:r>
              <a:rPr lang="en-US" sz="1400" dirty="0">
                <a:latin typeface="PT Sans Caption" panose="020B0603020203020204" pitchFamily="34" charset="-52"/>
              </a:rPr>
              <a:t>When clicking on the link:</a:t>
            </a:r>
          </a:p>
          <a:p>
            <a:pPr lvl="0"/>
            <a:r>
              <a:rPr lang="en-US" sz="1400" dirty="0">
                <a:latin typeface="PT Sans Caption" panose="020B0603020203020204" pitchFamily="34" charset="-52"/>
              </a:rPr>
              <a:t>The password is entered</a:t>
            </a:r>
          </a:p>
          <a:p>
            <a:pPr lvl="0"/>
            <a:r>
              <a:rPr lang="en-US" sz="1400" dirty="0">
                <a:latin typeface="PT Sans Caption" panose="020B0603020203020204" pitchFamily="34" charset="-52"/>
              </a:rPr>
              <a:t>The EDS certificate is being signed</a:t>
            </a:r>
          </a:p>
          <a:p>
            <a:pPr lvl="0"/>
            <a:r>
              <a:rPr lang="en-US" sz="1400" dirty="0">
                <a:latin typeface="PT Sans Caption" panose="020B0603020203020204" pitchFamily="34" charset="-52"/>
              </a:rPr>
              <a:t>The account is being activated (status: "Activated")</a:t>
            </a:r>
            <a:endParaRPr lang="ru-RU" sz="1400" dirty="0">
              <a:latin typeface="PT Sans Caption" panose="020B0603020203020204" pitchFamily="34" charset="-52"/>
            </a:endParaRPr>
          </a:p>
        </p:txBody>
      </p:sp>
      <p:cxnSp>
        <p:nvCxnSpPr>
          <p:cNvPr id="50" name="Прямая соединительная линия 49">
            <a:extLst>
              <a:ext uri="{FF2B5EF4-FFF2-40B4-BE49-F238E27FC236}">
                <a16:creationId xmlns:a16="http://schemas.microsoft.com/office/drawing/2014/main" id="{AF3B2EB4-D882-443C-8E75-5E15FC02C96D}"/>
              </a:ext>
            </a:extLst>
          </p:cNvPr>
          <p:cNvCxnSpPr/>
          <p:nvPr/>
        </p:nvCxnSpPr>
        <p:spPr>
          <a:xfrm>
            <a:off x="5915723" y="5616389"/>
            <a:ext cx="58731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75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скругленные углы 30">
            <a:extLst>
              <a:ext uri="{FF2B5EF4-FFF2-40B4-BE49-F238E27FC236}">
                <a16:creationId xmlns:a16="http://schemas.microsoft.com/office/drawing/2014/main" id="{24DBE833-B5AD-4C41-86C5-E1756D49A346}"/>
              </a:ext>
            </a:extLst>
          </p:cNvPr>
          <p:cNvSpPr/>
          <p:nvPr/>
        </p:nvSpPr>
        <p:spPr>
          <a:xfrm>
            <a:off x="8738135" y="3866790"/>
            <a:ext cx="3134932" cy="19206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sp>
        <p:nvSpPr>
          <p:cNvPr id="26" name="Прямоугольник: скругленные углы 25">
            <a:extLst>
              <a:ext uri="{FF2B5EF4-FFF2-40B4-BE49-F238E27FC236}">
                <a16:creationId xmlns:a16="http://schemas.microsoft.com/office/drawing/2014/main" id="{E4154F3B-6CBC-4E83-B94A-962787DBA183}"/>
              </a:ext>
            </a:extLst>
          </p:cNvPr>
          <p:cNvSpPr/>
          <p:nvPr/>
        </p:nvSpPr>
        <p:spPr>
          <a:xfrm>
            <a:off x="5127063" y="2910055"/>
            <a:ext cx="2549822" cy="23438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sp>
        <p:nvSpPr>
          <p:cNvPr id="24" name="Прямоугольник: скругленные углы 23">
            <a:extLst>
              <a:ext uri="{FF2B5EF4-FFF2-40B4-BE49-F238E27FC236}">
                <a16:creationId xmlns:a16="http://schemas.microsoft.com/office/drawing/2014/main" id="{98B189FC-C648-48AD-9249-27C77657973B}"/>
              </a:ext>
            </a:extLst>
          </p:cNvPr>
          <p:cNvSpPr/>
          <p:nvPr/>
        </p:nvSpPr>
        <p:spPr>
          <a:xfrm>
            <a:off x="950014" y="2431099"/>
            <a:ext cx="2681707" cy="17936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pic>
        <p:nvPicPr>
          <p:cNvPr id="20" name="Picture 173">
            <a:extLst>
              <a:ext uri="{FF2B5EF4-FFF2-40B4-BE49-F238E27FC236}">
                <a16:creationId xmlns:a16="http://schemas.microsoft.com/office/drawing/2014/main" id="{682CB96F-9AB1-474C-876F-3C5483418447}"/>
              </a:ext>
            </a:extLst>
          </p:cNvPr>
          <p:cNvPicPr>
            <a:picLocks noChangeAspect="1"/>
          </p:cNvPicPr>
          <p:nvPr/>
        </p:nvPicPr>
        <p:blipFill>
          <a:blip r:embed="rId2">
            <a:alphaModFix amt="37000"/>
          </a:blip>
          <a:srcRect/>
          <a:stretch/>
        </p:blipFill>
        <p:spPr>
          <a:xfrm>
            <a:off x="-24886" y="-28253"/>
            <a:ext cx="12192000" cy="6858000"/>
          </a:xfrm>
          <a:prstGeom prst="rect">
            <a:avLst/>
          </a:prstGeom>
        </p:spPr>
      </p:pic>
      <p:sp>
        <p:nvSpPr>
          <p:cNvPr id="5" name="Прямоугольник: скругленные углы 4">
            <a:extLst>
              <a:ext uri="{FF2B5EF4-FFF2-40B4-BE49-F238E27FC236}">
                <a16:creationId xmlns:a16="http://schemas.microsoft.com/office/drawing/2014/main" id="{8D2DB38C-948C-48F7-B544-AF8C9EAEFE06}"/>
              </a:ext>
            </a:extLst>
          </p:cNvPr>
          <p:cNvSpPr/>
          <p:nvPr/>
        </p:nvSpPr>
        <p:spPr>
          <a:xfrm>
            <a:off x="921655" y="161478"/>
            <a:ext cx="10960640" cy="479440"/>
          </a:xfrm>
          <a:prstGeom prst="roundRect">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PT Sans Caption" panose="020B0603020203020204" pitchFamily="34" charset="-52"/>
              </a:rPr>
              <a:t>CREATING CARDS IN THE RLG</a:t>
            </a:r>
            <a:r>
              <a:rPr lang="ru-RU" dirty="0">
                <a:solidFill>
                  <a:schemeClr val="bg1"/>
                </a:solidFill>
                <a:latin typeface="PT Sans Caption" panose="020B0603020203020204" pitchFamily="34" charset="-52"/>
              </a:rPr>
              <a:t> (</a:t>
            </a:r>
            <a:r>
              <a:rPr lang="en-US" dirty="0">
                <a:effectLst/>
              </a:rPr>
              <a:t>Register </a:t>
            </a:r>
            <a:r>
              <a:rPr lang="en-US" dirty="0"/>
              <a:t>of</a:t>
            </a:r>
            <a:r>
              <a:rPr lang="en-US" dirty="0">
                <a:effectLst/>
              </a:rPr>
              <a:t> Labeled Goods</a:t>
            </a:r>
            <a:r>
              <a:rPr lang="ru-RU" dirty="0">
                <a:effectLst/>
              </a:rPr>
              <a:t>)</a:t>
            </a:r>
            <a:endParaRPr lang="ru-RU" dirty="0">
              <a:solidFill>
                <a:schemeClr val="bg1"/>
              </a:solidFill>
              <a:latin typeface="PT Sans Caption" panose="020B0603020203020204" pitchFamily="34" charset="-52"/>
            </a:endParaRPr>
          </a:p>
        </p:txBody>
      </p:sp>
      <p:pic>
        <p:nvPicPr>
          <p:cNvPr id="7" name="Рисунок 6">
            <a:extLst>
              <a:ext uri="{FF2B5EF4-FFF2-40B4-BE49-F238E27FC236}">
                <a16:creationId xmlns:a16="http://schemas.microsoft.com/office/drawing/2014/main" id="{660866AC-C3F8-4147-9987-147AC68E412A}"/>
              </a:ext>
            </a:extLst>
          </p:cNvPr>
          <p:cNvPicPr/>
          <p:nvPr/>
        </p:nvPicPr>
        <p:blipFill rotWithShape="1">
          <a:blip r:embed="rId3" cstate="print">
            <a:extLst>
              <a:ext uri="{28A0092B-C50C-407E-A947-70E740481C1C}">
                <a14:useLocalDpi xmlns:a14="http://schemas.microsoft.com/office/drawing/2010/main" val="0"/>
              </a:ext>
            </a:extLst>
          </a:blip>
          <a:srcRect t="13157" r="62729" b="12874"/>
          <a:stretch/>
        </p:blipFill>
        <p:spPr bwMode="auto">
          <a:xfrm>
            <a:off x="190966" y="161478"/>
            <a:ext cx="483332" cy="483332"/>
          </a:xfrm>
          <a:prstGeom prst="rect">
            <a:avLst/>
          </a:prstGeom>
          <a:noFill/>
          <a:ln>
            <a:noFill/>
          </a:ln>
        </p:spPr>
      </p:pic>
      <p:sp>
        <p:nvSpPr>
          <p:cNvPr id="12" name="TextBox 11">
            <a:extLst>
              <a:ext uri="{FF2B5EF4-FFF2-40B4-BE49-F238E27FC236}">
                <a16:creationId xmlns:a16="http://schemas.microsoft.com/office/drawing/2014/main" id="{0B3FDA73-3446-431C-9C16-4D359B41160F}"/>
              </a:ext>
            </a:extLst>
          </p:cNvPr>
          <p:cNvSpPr txBox="1"/>
          <p:nvPr/>
        </p:nvSpPr>
        <p:spPr>
          <a:xfrm>
            <a:off x="5144249" y="1525665"/>
            <a:ext cx="2859697" cy="400110"/>
          </a:xfrm>
          <a:prstGeom prst="rect">
            <a:avLst/>
          </a:prstGeom>
          <a:noFill/>
        </p:spPr>
        <p:txBody>
          <a:bodyPr wrap="square">
            <a:spAutoFit/>
          </a:bodyPr>
          <a:lstStyle/>
          <a:p>
            <a:pPr lvl="0"/>
            <a:r>
              <a:rPr lang="en-US" sz="2000" b="1" dirty="0">
                <a:latin typeface="PT Sans Caption" panose="020B0603020203020204" pitchFamily="34" charset="-52"/>
              </a:rPr>
              <a:t>Required fields</a:t>
            </a:r>
            <a:endParaRPr lang="ru-RU" sz="2000" b="1" dirty="0">
              <a:latin typeface="PT Sans Caption" panose="020B0603020203020204" pitchFamily="34" charset="-52"/>
            </a:endParaRPr>
          </a:p>
        </p:txBody>
      </p:sp>
      <p:sp>
        <p:nvSpPr>
          <p:cNvPr id="14" name="TextBox 13">
            <a:extLst>
              <a:ext uri="{FF2B5EF4-FFF2-40B4-BE49-F238E27FC236}">
                <a16:creationId xmlns:a16="http://schemas.microsoft.com/office/drawing/2014/main" id="{5F9BB0ED-6F84-4AB7-AE40-F6DF4DD60898}"/>
              </a:ext>
            </a:extLst>
          </p:cNvPr>
          <p:cNvSpPr txBox="1"/>
          <p:nvPr/>
        </p:nvSpPr>
        <p:spPr>
          <a:xfrm>
            <a:off x="9299092" y="1952306"/>
            <a:ext cx="2795402" cy="707886"/>
          </a:xfrm>
          <a:prstGeom prst="rect">
            <a:avLst/>
          </a:prstGeom>
          <a:noFill/>
        </p:spPr>
        <p:txBody>
          <a:bodyPr wrap="square">
            <a:spAutoFit/>
          </a:bodyPr>
          <a:lstStyle/>
          <a:p>
            <a:pPr lvl="0"/>
            <a:r>
              <a:rPr lang="en-US" sz="2000" b="1" dirty="0">
                <a:latin typeface="PT Sans Caption" panose="020B0603020203020204" pitchFamily="34" charset="-52"/>
              </a:rPr>
              <a:t>Photo and moderation</a:t>
            </a:r>
            <a:endParaRPr lang="ru-RU" sz="2000" dirty="0">
              <a:latin typeface="PT Sans Caption" panose="020B0603020203020204" pitchFamily="34" charset="-52"/>
            </a:endParaRPr>
          </a:p>
        </p:txBody>
      </p:sp>
      <p:sp>
        <p:nvSpPr>
          <p:cNvPr id="19" name="TextBox 18">
            <a:extLst>
              <a:ext uri="{FF2B5EF4-FFF2-40B4-BE49-F238E27FC236}">
                <a16:creationId xmlns:a16="http://schemas.microsoft.com/office/drawing/2014/main" id="{12BE212F-E9EE-40CB-B06F-99D7E4F89DA6}"/>
              </a:ext>
            </a:extLst>
          </p:cNvPr>
          <p:cNvSpPr txBox="1"/>
          <p:nvPr/>
        </p:nvSpPr>
        <p:spPr>
          <a:xfrm>
            <a:off x="994533" y="2559419"/>
            <a:ext cx="2549822" cy="1600438"/>
          </a:xfrm>
          <a:prstGeom prst="rect">
            <a:avLst/>
          </a:prstGeom>
          <a:noFill/>
        </p:spPr>
        <p:txBody>
          <a:bodyPr wrap="square">
            <a:spAutoFit/>
          </a:bodyPr>
          <a:lstStyle/>
          <a:p>
            <a:pPr lvl="0"/>
            <a:r>
              <a:rPr lang="en-US" sz="1400" dirty="0">
                <a:latin typeface="PT Sans Caption" panose="020B0603020203020204" pitchFamily="34" charset="-52"/>
              </a:rPr>
              <a:t>Log in to </a:t>
            </a:r>
            <a:r>
              <a:rPr lang="en-US" sz="1400" dirty="0">
                <a:latin typeface="PT Sans Caption" panose="020B0603020203020204" pitchFamily="34" charset="-52"/>
                <a:hlinkClick r:id="rId4"/>
              </a:rPr>
              <a:t>https://xtrace.aslbelgisi.uz/products/published</a:t>
            </a:r>
            <a:endParaRPr lang="en-US" sz="1400" dirty="0">
              <a:latin typeface="PT Sans Caption" panose="020B0603020203020204" pitchFamily="34" charset="-52"/>
            </a:endParaRPr>
          </a:p>
          <a:p>
            <a:pPr lvl="0"/>
            <a:r>
              <a:rPr lang="en-US" sz="1400" dirty="0">
                <a:latin typeface="PT Sans Caption" panose="020B0603020203020204" pitchFamily="34" charset="-52"/>
              </a:rPr>
              <a:t>Go to the Product Description of the product</a:t>
            </a:r>
          </a:p>
          <a:p>
            <a:pPr lvl="0"/>
            <a:r>
              <a:rPr lang="en-US" sz="1400" dirty="0">
                <a:latin typeface="PT Sans Caption" panose="020B0603020203020204" pitchFamily="34" charset="-52"/>
              </a:rPr>
              <a:t>Click Create Product </a:t>
            </a:r>
          </a:p>
          <a:p>
            <a:pPr lvl="0"/>
            <a:r>
              <a:rPr lang="en-US" sz="1400" dirty="0">
                <a:latin typeface="PT Sans Caption" panose="020B0603020203020204" pitchFamily="34" charset="-52"/>
              </a:rPr>
              <a:t>Fill in the data</a:t>
            </a:r>
            <a:endParaRPr lang="ru-RU" sz="1400" dirty="0">
              <a:latin typeface="PT Sans Caption" panose="020B0603020203020204" pitchFamily="34" charset="-52"/>
            </a:endParaRPr>
          </a:p>
        </p:txBody>
      </p:sp>
      <p:sp>
        <p:nvSpPr>
          <p:cNvPr id="21" name="TextBox 20">
            <a:extLst>
              <a:ext uri="{FF2B5EF4-FFF2-40B4-BE49-F238E27FC236}">
                <a16:creationId xmlns:a16="http://schemas.microsoft.com/office/drawing/2014/main" id="{F10184DF-918D-4058-8E77-70ABB28CE474}"/>
              </a:ext>
            </a:extLst>
          </p:cNvPr>
          <p:cNvSpPr txBox="1"/>
          <p:nvPr/>
        </p:nvSpPr>
        <p:spPr>
          <a:xfrm>
            <a:off x="5371893" y="3063639"/>
            <a:ext cx="2201586" cy="1600438"/>
          </a:xfrm>
          <a:prstGeom prst="rect">
            <a:avLst/>
          </a:prstGeom>
          <a:noFill/>
        </p:spPr>
        <p:txBody>
          <a:bodyPr wrap="square">
            <a:spAutoFit/>
          </a:bodyPr>
          <a:lstStyle/>
          <a:p>
            <a:pPr lvl="0"/>
            <a:r>
              <a:rPr lang="en-US" sz="1400" dirty="0">
                <a:latin typeface="PT Sans Caption" panose="020B0603020203020204" pitchFamily="34" charset="-52"/>
              </a:rPr>
              <a:t>Identification</a:t>
            </a:r>
          </a:p>
          <a:p>
            <a:pPr lvl="0"/>
            <a:r>
              <a:rPr lang="en-US" sz="1400" dirty="0">
                <a:latin typeface="PT Sans Caption" panose="020B0603020203020204" pitchFamily="34" charset="-52"/>
              </a:rPr>
              <a:t>Classification</a:t>
            </a:r>
          </a:p>
          <a:p>
            <a:pPr lvl="0"/>
            <a:r>
              <a:rPr lang="en-US" sz="1400" dirty="0">
                <a:latin typeface="PT Sans Caption" panose="020B0603020203020204" pitchFamily="34" charset="-52"/>
              </a:rPr>
              <a:t>Packaging</a:t>
            </a:r>
          </a:p>
          <a:p>
            <a:pPr lvl="0"/>
            <a:r>
              <a:rPr lang="en-US" sz="1400" dirty="0">
                <a:latin typeface="PT Sans Caption" panose="020B0603020203020204" pitchFamily="34" charset="-52"/>
              </a:rPr>
              <a:t>The claim organization</a:t>
            </a:r>
          </a:p>
          <a:p>
            <a:pPr lvl="0"/>
            <a:r>
              <a:rPr lang="en-US" sz="1400" dirty="0">
                <a:latin typeface="PT Sans Caption" panose="020B0603020203020204" pitchFamily="34" charset="-52"/>
              </a:rPr>
              <a:t>Specifications</a:t>
            </a:r>
          </a:p>
          <a:p>
            <a:pPr lvl="0"/>
            <a:r>
              <a:rPr lang="en-US" sz="1400" dirty="0">
                <a:latin typeface="PT Sans Caption" panose="020B0603020203020204" pitchFamily="34" charset="-52"/>
              </a:rPr>
              <a:t>Manufacturer</a:t>
            </a:r>
            <a:endParaRPr lang="ru-RU" sz="1400" dirty="0">
              <a:latin typeface="PT Sans Caption" panose="020B0603020203020204" pitchFamily="34" charset="-52"/>
            </a:endParaRPr>
          </a:p>
        </p:txBody>
      </p:sp>
      <p:sp>
        <p:nvSpPr>
          <p:cNvPr id="23" name="TextBox 22">
            <a:extLst>
              <a:ext uri="{FF2B5EF4-FFF2-40B4-BE49-F238E27FC236}">
                <a16:creationId xmlns:a16="http://schemas.microsoft.com/office/drawing/2014/main" id="{EB3D2EB0-DF40-43E1-A2D0-E1742C625F5D}"/>
              </a:ext>
            </a:extLst>
          </p:cNvPr>
          <p:cNvSpPr txBox="1"/>
          <p:nvPr/>
        </p:nvSpPr>
        <p:spPr>
          <a:xfrm>
            <a:off x="8783341" y="3971580"/>
            <a:ext cx="3134933" cy="1600438"/>
          </a:xfrm>
          <a:prstGeom prst="rect">
            <a:avLst/>
          </a:prstGeom>
          <a:noFill/>
        </p:spPr>
        <p:txBody>
          <a:bodyPr wrap="square">
            <a:spAutoFit/>
          </a:bodyPr>
          <a:lstStyle/>
          <a:p>
            <a:pPr lvl="0"/>
            <a:r>
              <a:rPr lang="en-US" sz="1400" dirty="0">
                <a:latin typeface="PT Sans Caption" panose="020B0603020203020204" pitchFamily="34" charset="-52"/>
              </a:rPr>
              <a:t>Upload 5 photos (different angles)</a:t>
            </a:r>
          </a:p>
          <a:p>
            <a:pPr lvl="0"/>
            <a:r>
              <a:rPr lang="en-US" sz="1400" dirty="0">
                <a:latin typeface="PT Sans Caption" panose="020B0603020203020204" pitchFamily="34" charset="-52"/>
              </a:rPr>
              <a:t>Save the draft</a:t>
            </a:r>
          </a:p>
          <a:p>
            <a:pPr lvl="0"/>
            <a:r>
              <a:rPr lang="en-US" sz="1400" dirty="0">
                <a:latin typeface="PT Sans Caption" panose="020B0603020203020204" pitchFamily="34" charset="-52"/>
              </a:rPr>
              <a:t>Go to Drafts, click on GTIN</a:t>
            </a:r>
          </a:p>
          <a:p>
            <a:pPr lvl="0"/>
            <a:r>
              <a:rPr lang="en-US" sz="1400" dirty="0">
                <a:latin typeface="PT Sans Caption" panose="020B0603020203020204" pitchFamily="34" charset="-52"/>
              </a:rPr>
              <a:t>Sign using EDS </a:t>
            </a:r>
          </a:p>
          <a:p>
            <a:pPr lvl="0"/>
            <a:r>
              <a:rPr lang="en-US" sz="1400" dirty="0">
                <a:latin typeface="PT Sans Caption" panose="020B0603020203020204" pitchFamily="34" charset="-52"/>
              </a:rPr>
              <a:t>The product card falls off for moderation</a:t>
            </a:r>
            <a:endParaRPr lang="ru-RU" sz="1400" dirty="0">
              <a:latin typeface="PT Sans Caption" panose="020B0603020203020204" pitchFamily="34" charset="-52"/>
            </a:endParaRPr>
          </a:p>
        </p:txBody>
      </p:sp>
      <p:pic>
        <p:nvPicPr>
          <p:cNvPr id="25" name="Graphic 12">
            <a:extLst>
              <a:ext uri="{FF2B5EF4-FFF2-40B4-BE49-F238E27FC236}">
                <a16:creationId xmlns:a16="http://schemas.microsoft.com/office/drawing/2014/main" id="{A6C1DA8A-8E01-4445-B031-0083CB01C9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2035077" y="1499656"/>
            <a:ext cx="609701" cy="661720"/>
          </a:xfrm>
          <a:prstGeom prst="rect">
            <a:avLst/>
          </a:prstGeom>
        </p:spPr>
      </p:pic>
      <p:pic>
        <p:nvPicPr>
          <p:cNvPr id="27" name="Graphic 12">
            <a:extLst>
              <a:ext uri="{FF2B5EF4-FFF2-40B4-BE49-F238E27FC236}">
                <a16:creationId xmlns:a16="http://schemas.microsoft.com/office/drawing/2014/main" id="{022B3472-7EAF-479C-B29A-8471E4494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6097124" y="2106981"/>
            <a:ext cx="609701" cy="661720"/>
          </a:xfrm>
          <a:prstGeom prst="rect">
            <a:avLst/>
          </a:prstGeom>
        </p:spPr>
      </p:pic>
      <p:pic>
        <p:nvPicPr>
          <p:cNvPr id="28" name="Graphic 12">
            <a:extLst>
              <a:ext uri="{FF2B5EF4-FFF2-40B4-BE49-F238E27FC236}">
                <a16:creationId xmlns:a16="http://schemas.microsoft.com/office/drawing/2014/main" id="{F38E81F5-95A6-43E0-8BF1-3AEF347AC3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032207" y="2896818"/>
            <a:ext cx="609701" cy="661720"/>
          </a:xfrm>
          <a:prstGeom prst="rect">
            <a:avLst/>
          </a:prstGeom>
        </p:spPr>
      </p:pic>
      <p:sp>
        <p:nvSpPr>
          <p:cNvPr id="32" name="Овал 31">
            <a:extLst>
              <a:ext uri="{FF2B5EF4-FFF2-40B4-BE49-F238E27FC236}">
                <a16:creationId xmlns:a16="http://schemas.microsoft.com/office/drawing/2014/main" id="{D087AE71-C0F8-404B-8B99-BB140322E9D0}"/>
              </a:ext>
            </a:extLst>
          </p:cNvPr>
          <p:cNvSpPr/>
          <p:nvPr/>
        </p:nvSpPr>
        <p:spPr>
          <a:xfrm>
            <a:off x="601304" y="751787"/>
            <a:ext cx="878268" cy="8466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PT Sans Caption" panose="020B0603020203020204" pitchFamily="34" charset="-52"/>
              </a:rPr>
              <a:t>STEP</a:t>
            </a:r>
            <a:r>
              <a:rPr lang="ru-RU" sz="1400" b="1" dirty="0">
                <a:latin typeface="PT Sans Caption" panose="020B0603020203020204" pitchFamily="34" charset="-52"/>
              </a:rPr>
              <a:t> 1.</a:t>
            </a:r>
          </a:p>
        </p:txBody>
      </p:sp>
      <p:sp>
        <p:nvSpPr>
          <p:cNvPr id="34" name="TextBox 33">
            <a:extLst>
              <a:ext uri="{FF2B5EF4-FFF2-40B4-BE49-F238E27FC236}">
                <a16:creationId xmlns:a16="http://schemas.microsoft.com/office/drawing/2014/main" id="{C6AFADB4-3C7A-41D6-9048-4083A8FE637B}"/>
              </a:ext>
            </a:extLst>
          </p:cNvPr>
          <p:cNvSpPr txBox="1"/>
          <p:nvPr/>
        </p:nvSpPr>
        <p:spPr>
          <a:xfrm>
            <a:off x="1479572" y="914439"/>
            <a:ext cx="3618554" cy="400110"/>
          </a:xfrm>
          <a:prstGeom prst="rect">
            <a:avLst/>
          </a:prstGeom>
          <a:noFill/>
        </p:spPr>
        <p:txBody>
          <a:bodyPr wrap="square">
            <a:spAutoFit/>
          </a:bodyPr>
          <a:lstStyle/>
          <a:p>
            <a:pPr lvl="0"/>
            <a:r>
              <a:rPr lang="en-US" sz="2000" b="1" dirty="0">
                <a:latin typeface="PT Sans Caption" panose="020B0603020203020204" pitchFamily="34" charset="-52"/>
              </a:rPr>
              <a:t>Adding (creating)</a:t>
            </a:r>
            <a:endParaRPr lang="ru-RU" sz="2000" dirty="0">
              <a:latin typeface="PT Sans Caption" panose="020B0603020203020204" pitchFamily="34" charset="-52"/>
            </a:endParaRPr>
          </a:p>
        </p:txBody>
      </p:sp>
      <p:sp>
        <p:nvSpPr>
          <p:cNvPr id="35" name="Овал 34">
            <a:extLst>
              <a:ext uri="{FF2B5EF4-FFF2-40B4-BE49-F238E27FC236}">
                <a16:creationId xmlns:a16="http://schemas.microsoft.com/office/drawing/2014/main" id="{B3CD9D0D-61A2-4D20-B038-F32F960F69B1}"/>
              </a:ext>
            </a:extLst>
          </p:cNvPr>
          <p:cNvSpPr/>
          <p:nvPr/>
        </p:nvSpPr>
        <p:spPr>
          <a:xfrm>
            <a:off x="4219857" y="1333132"/>
            <a:ext cx="907205" cy="8466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PT Sans Caption" panose="020B0603020203020204" pitchFamily="34" charset="-52"/>
              </a:rPr>
              <a:t>STEP</a:t>
            </a:r>
            <a:r>
              <a:rPr lang="ru-RU" sz="1400" b="1" dirty="0">
                <a:latin typeface="PT Sans Caption" panose="020B0603020203020204" pitchFamily="34" charset="-52"/>
              </a:rPr>
              <a:t> </a:t>
            </a:r>
            <a:r>
              <a:rPr lang="en-US" sz="1400" b="1" dirty="0">
                <a:latin typeface="PT Sans Caption" panose="020B0603020203020204" pitchFamily="34" charset="-52"/>
              </a:rPr>
              <a:t>2</a:t>
            </a:r>
            <a:r>
              <a:rPr lang="ru-RU" sz="1400" b="1" dirty="0">
                <a:latin typeface="PT Sans Caption" panose="020B0603020203020204" pitchFamily="34" charset="-52"/>
              </a:rPr>
              <a:t>.</a:t>
            </a:r>
          </a:p>
        </p:txBody>
      </p:sp>
      <p:sp>
        <p:nvSpPr>
          <p:cNvPr id="36" name="Овал 35">
            <a:extLst>
              <a:ext uri="{FF2B5EF4-FFF2-40B4-BE49-F238E27FC236}">
                <a16:creationId xmlns:a16="http://schemas.microsoft.com/office/drawing/2014/main" id="{02D23191-87DA-4D08-8E35-7080BC6EE8DD}"/>
              </a:ext>
            </a:extLst>
          </p:cNvPr>
          <p:cNvSpPr/>
          <p:nvPr/>
        </p:nvSpPr>
        <p:spPr>
          <a:xfrm>
            <a:off x="8319267" y="1830516"/>
            <a:ext cx="907205" cy="8466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PT Sans Caption" panose="020B0603020203020204" pitchFamily="34" charset="-52"/>
              </a:rPr>
              <a:t>STEP</a:t>
            </a:r>
            <a:r>
              <a:rPr lang="ru-RU" sz="1400" b="1" dirty="0">
                <a:latin typeface="PT Sans Caption" panose="020B0603020203020204" pitchFamily="34" charset="-52"/>
              </a:rPr>
              <a:t> </a:t>
            </a:r>
            <a:r>
              <a:rPr lang="en-US" sz="1400" b="1" dirty="0">
                <a:latin typeface="PT Sans Caption" panose="020B0603020203020204" pitchFamily="34" charset="-52"/>
              </a:rPr>
              <a:t>3</a:t>
            </a:r>
            <a:r>
              <a:rPr lang="ru-RU" sz="1400" b="1" dirty="0">
                <a:latin typeface="PT Sans Caption" panose="020B0603020203020204" pitchFamily="34" charset="-52"/>
              </a:rPr>
              <a:t>.</a:t>
            </a:r>
          </a:p>
        </p:txBody>
      </p:sp>
      <p:sp>
        <p:nvSpPr>
          <p:cNvPr id="22" name="TextBox 21">
            <a:extLst>
              <a:ext uri="{FF2B5EF4-FFF2-40B4-BE49-F238E27FC236}">
                <a16:creationId xmlns:a16="http://schemas.microsoft.com/office/drawing/2014/main" id="{1B3F15E2-09DB-404B-B190-D25077AE7813}"/>
              </a:ext>
            </a:extLst>
          </p:cNvPr>
          <p:cNvSpPr txBox="1"/>
          <p:nvPr/>
        </p:nvSpPr>
        <p:spPr>
          <a:xfrm>
            <a:off x="377584" y="6381307"/>
            <a:ext cx="6355251" cy="369332"/>
          </a:xfrm>
          <a:prstGeom prst="rect">
            <a:avLst/>
          </a:prstGeom>
          <a:noFill/>
        </p:spPr>
        <p:txBody>
          <a:bodyPr wrap="square">
            <a:spAutoFit/>
          </a:bodyPr>
          <a:lstStyle/>
          <a:p>
            <a:r>
              <a:rPr lang="ru-RU" sz="1800" dirty="0">
                <a:solidFill>
                  <a:sysClr val="windowText" lastClr="000000"/>
                </a:solidFill>
                <a:latin typeface="PT Sans Caption" panose="020B0603020203020204" pitchFamily="34" charset="-52"/>
              </a:rPr>
              <a:t>⚠️ </a:t>
            </a:r>
            <a:r>
              <a:rPr lang="en-US" sz="1800" b="1" dirty="0">
                <a:solidFill>
                  <a:sysClr val="windowText" lastClr="000000"/>
                </a:solidFill>
                <a:latin typeface="PT Sans Caption" panose="020B0603020203020204" pitchFamily="34" charset="-52"/>
              </a:rPr>
              <a:t>S</a:t>
            </a:r>
            <a:r>
              <a:rPr lang="en-US" b="1" dirty="0"/>
              <a:t>tage</a:t>
            </a:r>
            <a:r>
              <a:rPr lang="ru-RU" b="1" dirty="0"/>
              <a:t>:</a:t>
            </a:r>
            <a:r>
              <a:rPr lang="ru-RU" dirty="0"/>
              <a:t> </a:t>
            </a:r>
            <a:r>
              <a:rPr lang="ru-RU" dirty="0">
                <a:hlinkClick r:id="rId7"/>
              </a:rPr>
              <a:t>https://xtrace.stage.aslbelgisi.uz/</a:t>
            </a:r>
            <a:r>
              <a:rPr lang="en-US" dirty="0"/>
              <a:t> </a:t>
            </a:r>
            <a:endParaRPr lang="ru-RU" dirty="0"/>
          </a:p>
        </p:txBody>
      </p:sp>
    </p:spTree>
    <p:extLst>
      <p:ext uri="{BB962C8B-B14F-4D97-AF65-F5344CB8AC3E}">
        <p14:creationId xmlns:p14="http://schemas.microsoft.com/office/powerpoint/2010/main" val="45172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3">
            <a:extLst>
              <a:ext uri="{FF2B5EF4-FFF2-40B4-BE49-F238E27FC236}">
                <a16:creationId xmlns:a16="http://schemas.microsoft.com/office/drawing/2014/main" id="{4D864BFC-6691-4308-B08E-D5F8BFB63414}"/>
              </a:ext>
            </a:extLst>
          </p:cNvPr>
          <p:cNvPicPr>
            <a:picLocks noChangeAspect="1"/>
          </p:cNvPicPr>
          <p:nvPr/>
        </p:nvPicPr>
        <p:blipFill>
          <a:blip r:embed="rId2">
            <a:alphaModFix amt="37000"/>
          </a:blip>
          <a:srcRect/>
          <a:stretch/>
        </p:blipFill>
        <p:spPr>
          <a:xfrm>
            <a:off x="0" y="414"/>
            <a:ext cx="12192000" cy="6858000"/>
          </a:xfrm>
          <a:prstGeom prst="rect">
            <a:avLst/>
          </a:prstGeom>
        </p:spPr>
      </p:pic>
      <p:sp>
        <p:nvSpPr>
          <p:cNvPr id="5" name="Прямоугольник: скругленные углы 4">
            <a:extLst>
              <a:ext uri="{FF2B5EF4-FFF2-40B4-BE49-F238E27FC236}">
                <a16:creationId xmlns:a16="http://schemas.microsoft.com/office/drawing/2014/main" id="{4AC7B022-0C0F-472D-AEE5-7D69603F54EC}"/>
              </a:ext>
            </a:extLst>
          </p:cNvPr>
          <p:cNvSpPr/>
          <p:nvPr/>
        </p:nvSpPr>
        <p:spPr>
          <a:xfrm>
            <a:off x="921655" y="161478"/>
            <a:ext cx="10960640" cy="479440"/>
          </a:xfrm>
          <a:prstGeom prst="roundRect">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PT Sans Caption" panose="020B0603020203020204" pitchFamily="34" charset="-52"/>
              </a:rPr>
              <a:t>ORDERING OF LABELING CODES</a:t>
            </a:r>
            <a:endParaRPr lang="ru-RU" sz="1400" dirty="0">
              <a:solidFill>
                <a:schemeClr val="bg1"/>
              </a:solidFill>
              <a:latin typeface="PT Sans Caption" panose="020B0603020203020204" pitchFamily="34" charset="-52"/>
            </a:endParaRPr>
          </a:p>
        </p:txBody>
      </p:sp>
      <p:pic>
        <p:nvPicPr>
          <p:cNvPr id="7" name="Рисунок 6">
            <a:extLst>
              <a:ext uri="{FF2B5EF4-FFF2-40B4-BE49-F238E27FC236}">
                <a16:creationId xmlns:a16="http://schemas.microsoft.com/office/drawing/2014/main" id="{065635B8-A645-4950-B2F7-B726C587515E}"/>
              </a:ext>
            </a:extLst>
          </p:cNvPr>
          <p:cNvPicPr/>
          <p:nvPr/>
        </p:nvPicPr>
        <p:blipFill rotWithShape="1">
          <a:blip r:embed="rId3" cstate="print">
            <a:extLst>
              <a:ext uri="{28A0092B-C50C-407E-A947-70E740481C1C}">
                <a14:useLocalDpi xmlns:a14="http://schemas.microsoft.com/office/drawing/2010/main" val="0"/>
              </a:ext>
            </a:extLst>
          </a:blip>
          <a:srcRect t="13157" r="62729" b="12874"/>
          <a:stretch/>
        </p:blipFill>
        <p:spPr bwMode="auto">
          <a:xfrm>
            <a:off x="190966" y="161478"/>
            <a:ext cx="483332" cy="483332"/>
          </a:xfrm>
          <a:prstGeom prst="rect">
            <a:avLst/>
          </a:prstGeom>
          <a:noFill/>
          <a:ln>
            <a:noFill/>
          </a:ln>
        </p:spPr>
      </p:pic>
      <p:sp>
        <p:nvSpPr>
          <p:cNvPr id="8" name="TextBox 7">
            <a:extLst>
              <a:ext uri="{FF2B5EF4-FFF2-40B4-BE49-F238E27FC236}">
                <a16:creationId xmlns:a16="http://schemas.microsoft.com/office/drawing/2014/main" id="{64F8790D-6522-4FBE-8433-32F8D4E22F2D}"/>
              </a:ext>
            </a:extLst>
          </p:cNvPr>
          <p:cNvSpPr txBox="1"/>
          <p:nvPr/>
        </p:nvSpPr>
        <p:spPr>
          <a:xfrm>
            <a:off x="4509757" y="750904"/>
            <a:ext cx="3549303" cy="400110"/>
          </a:xfrm>
          <a:prstGeom prst="rect">
            <a:avLst/>
          </a:prstGeom>
          <a:noFill/>
        </p:spPr>
        <p:txBody>
          <a:bodyPr wrap="square">
            <a:spAutoFit/>
          </a:bodyPr>
          <a:lstStyle/>
          <a:p>
            <a:pPr lvl="0"/>
            <a:r>
              <a:rPr lang="en-US" sz="2000" b="1" dirty="0">
                <a:solidFill>
                  <a:sysClr val="windowText" lastClr="000000"/>
                </a:solidFill>
                <a:latin typeface="PT Sans Caption" panose="020B0603020203020204" pitchFamily="34" charset="-52"/>
              </a:rPr>
              <a:t>Required roles:</a:t>
            </a:r>
            <a:endParaRPr lang="ru-RU" sz="2000" dirty="0">
              <a:latin typeface="PT Sans Caption" panose="020B0603020203020204" pitchFamily="34" charset="-52"/>
            </a:endParaRPr>
          </a:p>
        </p:txBody>
      </p:sp>
      <p:sp>
        <p:nvSpPr>
          <p:cNvPr id="10" name="TextBox 9">
            <a:extLst>
              <a:ext uri="{FF2B5EF4-FFF2-40B4-BE49-F238E27FC236}">
                <a16:creationId xmlns:a16="http://schemas.microsoft.com/office/drawing/2014/main" id="{4EBF3590-F463-40D1-8935-DC1205B80788}"/>
              </a:ext>
            </a:extLst>
          </p:cNvPr>
          <p:cNvSpPr txBox="1"/>
          <p:nvPr/>
        </p:nvSpPr>
        <p:spPr>
          <a:xfrm>
            <a:off x="304511" y="1222597"/>
            <a:ext cx="6097464" cy="523220"/>
          </a:xfrm>
          <a:prstGeom prst="rect">
            <a:avLst/>
          </a:prstGeom>
          <a:noFill/>
        </p:spPr>
        <p:txBody>
          <a:bodyPr wrap="square">
            <a:spAutoFit/>
          </a:bodyPr>
          <a:lstStyle/>
          <a:p>
            <a:pPr lvl="0"/>
            <a:r>
              <a:rPr lang="en-US" sz="1400" b="1" dirty="0">
                <a:latin typeface="PT Sans Caption" panose="020B0603020203020204" pitchFamily="34" charset="-52"/>
              </a:rPr>
              <a:t>Custom order </a:t>
            </a:r>
          </a:p>
          <a:p>
            <a:pPr lvl="0"/>
            <a:r>
              <a:rPr lang="en-US" sz="1400" dirty="0">
                <a:latin typeface="PT Sans Caption" panose="020B0603020203020204" pitchFamily="34" charset="-52"/>
              </a:rPr>
              <a:t>Viewing and working with own orders</a:t>
            </a:r>
            <a:endParaRPr lang="ru-RU" sz="1400" dirty="0">
              <a:latin typeface="PT Sans Caption" panose="020B0603020203020204" pitchFamily="34" charset="-52"/>
            </a:endParaRPr>
          </a:p>
        </p:txBody>
      </p:sp>
      <p:sp>
        <p:nvSpPr>
          <p:cNvPr id="24" name="TextBox 23">
            <a:extLst>
              <a:ext uri="{FF2B5EF4-FFF2-40B4-BE49-F238E27FC236}">
                <a16:creationId xmlns:a16="http://schemas.microsoft.com/office/drawing/2014/main" id="{139FB56E-6C1B-41D4-9BB4-BBB0321C4397}"/>
              </a:ext>
            </a:extLst>
          </p:cNvPr>
          <p:cNvSpPr txBox="1"/>
          <p:nvPr/>
        </p:nvSpPr>
        <p:spPr>
          <a:xfrm>
            <a:off x="6401974" y="1223916"/>
            <a:ext cx="5599059" cy="523220"/>
          </a:xfrm>
          <a:prstGeom prst="rect">
            <a:avLst/>
          </a:prstGeom>
          <a:noFill/>
        </p:spPr>
        <p:txBody>
          <a:bodyPr wrap="square">
            <a:spAutoFit/>
          </a:bodyPr>
          <a:lstStyle/>
          <a:p>
            <a:pPr lvl="0"/>
            <a:r>
              <a:rPr lang="ru-RU" sz="1400" dirty="0">
                <a:solidFill>
                  <a:sysClr val="windowText" lastClr="000000"/>
                </a:solidFill>
                <a:latin typeface="PT Sans Caption" panose="020B0603020203020204" pitchFamily="34" charset="-52"/>
              </a:rPr>
              <a:t>⚠️ </a:t>
            </a:r>
            <a:r>
              <a:rPr lang="en-US" sz="1400" dirty="0">
                <a:solidFill>
                  <a:sysClr val="windowText" lastClr="000000"/>
                </a:solidFill>
                <a:latin typeface="PT Sans Caption" panose="020B0603020203020204" pitchFamily="34" charset="-52"/>
              </a:rPr>
              <a:t>To access the "Order of codes", the role of "Issuer of Labeling codes" is required</a:t>
            </a:r>
            <a:endParaRPr lang="ru-RU" sz="1400" dirty="0">
              <a:latin typeface="PT Sans Caption" panose="020B0603020203020204" pitchFamily="34" charset="-52"/>
            </a:endParaRPr>
          </a:p>
        </p:txBody>
      </p:sp>
      <p:sp>
        <p:nvSpPr>
          <p:cNvPr id="28" name="TextBox 27">
            <a:extLst>
              <a:ext uri="{FF2B5EF4-FFF2-40B4-BE49-F238E27FC236}">
                <a16:creationId xmlns:a16="http://schemas.microsoft.com/office/drawing/2014/main" id="{1675B789-7640-4288-8CED-6C63EB73030B}"/>
              </a:ext>
            </a:extLst>
          </p:cNvPr>
          <p:cNvSpPr txBox="1"/>
          <p:nvPr/>
        </p:nvSpPr>
        <p:spPr>
          <a:xfrm>
            <a:off x="219078" y="2756676"/>
            <a:ext cx="6449156" cy="954107"/>
          </a:xfrm>
          <a:prstGeom prst="rect">
            <a:avLst/>
          </a:prstGeom>
          <a:noFill/>
        </p:spPr>
        <p:txBody>
          <a:bodyPr wrap="square">
            <a:spAutoFit/>
          </a:bodyPr>
          <a:lstStyle/>
          <a:p>
            <a:pPr lvl="0"/>
            <a:r>
              <a:rPr lang="ru-RU" sz="1400" b="1" dirty="0">
                <a:solidFill>
                  <a:sysClr val="windowText" lastClr="000000"/>
                </a:solidFill>
                <a:latin typeface="PT Sans Caption" panose="020B0603020203020204" pitchFamily="34" charset="-52"/>
              </a:rPr>
              <a:t>             </a:t>
            </a:r>
            <a:r>
              <a:rPr lang="en-US" sz="1400" b="1" dirty="0">
                <a:solidFill>
                  <a:sysClr val="windowText" lastClr="000000"/>
                </a:solidFill>
                <a:latin typeface="PT Sans Caption" panose="020B0603020203020204" pitchFamily="34" charset="-52"/>
              </a:rPr>
              <a:t>CREATING AN ORDER:</a:t>
            </a:r>
            <a:br>
              <a:rPr lang="en-US" sz="1400" b="1" dirty="0">
                <a:solidFill>
                  <a:sysClr val="windowText" lastClr="000000"/>
                </a:solidFill>
                <a:latin typeface="PT Sans Caption" panose="020B0603020203020204" pitchFamily="34" charset="-52"/>
              </a:rPr>
            </a:br>
            <a:endParaRPr lang="en-US" sz="1400" b="1" dirty="0">
              <a:solidFill>
                <a:sysClr val="windowText" lastClr="000000"/>
              </a:solidFill>
              <a:latin typeface="PT Sans Caption" panose="020B0603020203020204" pitchFamily="34" charset="-52"/>
            </a:endParaRPr>
          </a:p>
          <a:p>
            <a:pPr lvl="0"/>
            <a:r>
              <a:rPr lang="en-US" sz="1400" dirty="0">
                <a:solidFill>
                  <a:sysClr val="windowText" lastClr="000000"/>
                </a:solidFill>
                <a:latin typeface="PT Sans Caption" panose="020B0603020203020204" pitchFamily="34" charset="-52"/>
              </a:rPr>
              <a:t>Fill in required fields </a:t>
            </a:r>
          </a:p>
          <a:p>
            <a:pPr lvl="0"/>
            <a:r>
              <a:rPr lang="en-US" sz="1400" dirty="0">
                <a:solidFill>
                  <a:sysClr val="windowText" lastClr="000000"/>
                </a:solidFill>
                <a:latin typeface="PT Sans Caption" panose="020B0603020203020204" pitchFamily="34" charset="-52"/>
              </a:rPr>
              <a:t>Fill in additional fields (if necessary)</a:t>
            </a:r>
            <a:endParaRPr lang="ru-RU" sz="1400" dirty="0">
              <a:latin typeface="PT Sans Caption" panose="020B0603020203020204" pitchFamily="34" charset="-52"/>
            </a:endParaRPr>
          </a:p>
        </p:txBody>
      </p:sp>
      <p:sp>
        <p:nvSpPr>
          <p:cNvPr id="29" name="Овал 28">
            <a:extLst>
              <a:ext uri="{FF2B5EF4-FFF2-40B4-BE49-F238E27FC236}">
                <a16:creationId xmlns:a16="http://schemas.microsoft.com/office/drawing/2014/main" id="{64435B43-5D54-4BDF-BC80-3323539EE3D7}"/>
              </a:ext>
            </a:extLst>
          </p:cNvPr>
          <p:cNvSpPr/>
          <p:nvPr/>
        </p:nvSpPr>
        <p:spPr>
          <a:xfrm>
            <a:off x="171093" y="2640877"/>
            <a:ext cx="674298" cy="58477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PT Sans Caption" panose="020B0603020203020204" pitchFamily="34" charset="-52"/>
            </a:endParaRPr>
          </a:p>
        </p:txBody>
      </p:sp>
      <p:sp>
        <p:nvSpPr>
          <p:cNvPr id="30" name="TextBox 29">
            <a:extLst>
              <a:ext uri="{FF2B5EF4-FFF2-40B4-BE49-F238E27FC236}">
                <a16:creationId xmlns:a16="http://schemas.microsoft.com/office/drawing/2014/main" id="{08A6745C-2F2A-4A95-8F56-F52FA13919EB}"/>
              </a:ext>
            </a:extLst>
          </p:cNvPr>
          <p:cNvSpPr txBox="1"/>
          <p:nvPr/>
        </p:nvSpPr>
        <p:spPr>
          <a:xfrm>
            <a:off x="351937" y="2793512"/>
            <a:ext cx="362499" cy="307777"/>
          </a:xfrm>
          <a:prstGeom prst="rect">
            <a:avLst/>
          </a:prstGeom>
          <a:noFill/>
        </p:spPr>
        <p:txBody>
          <a:bodyPr wrap="square" rtlCol="0">
            <a:spAutoFit/>
          </a:bodyPr>
          <a:lstStyle/>
          <a:p>
            <a:r>
              <a:rPr lang="ru-RU" sz="1400" b="1" dirty="0">
                <a:solidFill>
                  <a:schemeClr val="bg1"/>
                </a:solidFill>
                <a:latin typeface="PT Sans Caption" panose="020B0603020203020204" pitchFamily="34" charset="-52"/>
              </a:rPr>
              <a:t>1</a:t>
            </a:r>
          </a:p>
        </p:txBody>
      </p:sp>
      <p:sp>
        <p:nvSpPr>
          <p:cNvPr id="32" name="TextBox 31">
            <a:extLst>
              <a:ext uri="{FF2B5EF4-FFF2-40B4-BE49-F238E27FC236}">
                <a16:creationId xmlns:a16="http://schemas.microsoft.com/office/drawing/2014/main" id="{DC371174-B9F0-4B70-A2BE-3584D630FF9E}"/>
              </a:ext>
            </a:extLst>
          </p:cNvPr>
          <p:cNvSpPr txBox="1"/>
          <p:nvPr/>
        </p:nvSpPr>
        <p:spPr>
          <a:xfrm>
            <a:off x="858711" y="4306558"/>
            <a:ext cx="6449156" cy="307777"/>
          </a:xfrm>
          <a:prstGeom prst="rect">
            <a:avLst/>
          </a:prstGeom>
          <a:noFill/>
        </p:spPr>
        <p:txBody>
          <a:bodyPr wrap="square">
            <a:spAutoFit/>
          </a:bodyPr>
          <a:lstStyle/>
          <a:p>
            <a:pPr lvl="0"/>
            <a:r>
              <a:rPr lang="en-US" sz="1400" b="1" dirty="0">
                <a:solidFill>
                  <a:sysClr val="windowText" lastClr="000000"/>
                </a:solidFill>
                <a:latin typeface="PT Sans Caption" panose="020B0603020203020204" pitchFamily="34" charset="-52"/>
              </a:rPr>
              <a:t>ORDER CONFIRMATION:</a:t>
            </a:r>
            <a:endParaRPr lang="ru-RU" sz="1400" dirty="0">
              <a:latin typeface="PT Sans Caption" panose="020B0603020203020204" pitchFamily="34" charset="-52"/>
            </a:endParaRPr>
          </a:p>
        </p:txBody>
      </p:sp>
      <p:sp>
        <p:nvSpPr>
          <p:cNvPr id="33" name="Овал 32">
            <a:extLst>
              <a:ext uri="{FF2B5EF4-FFF2-40B4-BE49-F238E27FC236}">
                <a16:creationId xmlns:a16="http://schemas.microsoft.com/office/drawing/2014/main" id="{1B73B8D2-AF3D-4EC6-BAC1-318540D60711}"/>
              </a:ext>
            </a:extLst>
          </p:cNvPr>
          <p:cNvSpPr/>
          <p:nvPr/>
        </p:nvSpPr>
        <p:spPr>
          <a:xfrm>
            <a:off x="184413" y="4172523"/>
            <a:ext cx="674298" cy="58477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PT Sans Caption" panose="020B0603020203020204" pitchFamily="34" charset="-52"/>
            </a:endParaRPr>
          </a:p>
        </p:txBody>
      </p:sp>
      <p:sp>
        <p:nvSpPr>
          <p:cNvPr id="34" name="TextBox 33">
            <a:extLst>
              <a:ext uri="{FF2B5EF4-FFF2-40B4-BE49-F238E27FC236}">
                <a16:creationId xmlns:a16="http://schemas.microsoft.com/office/drawing/2014/main" id="{991923D6-72BD-4487-8476-4712509D3D04}"/>
              </a:ext>
            </a:extLst>
          </p:cNvPr>
          <p:cNvSpPr txBox="1"/>
          <p:nvPr/>
        </p:nvSpPr>
        <p:spPr>
          <a:xfrm>
            <a:off x="370378" y="4306558"/>
            <a:ext cx="362499" cy="307777"/>
          </a:xfrm>
          <a:prstGeom prst="rect">
            <a:avLst/>
          </a:prstGeom>
          <a:noFill/>
        </p:spPr>
        <p:txBody>
          <a:bodyPr wrap="square" rtlCol="0">
            <a:spAutoFit/>
          </a:bodyPr>
          <a:lstStyle/>
          <a:p>
            <a:r>
              <a:rPr lang="ru-RU" sz="1400" b="1" dirty="0">
                <a:solidFill>
                  <a:schemeClr val="bg1"/>
                </a:solidFill>
                <a:latin typeface="PT Sans Caption" panose="020B0603020203020204" pitchFamily="34" charset="-52"/>
              </a:rPr>
              <a:t>2</a:t>
            </a:r>
          </a:p>
        </p:txBody>
      </p:sp>
      <p:sp>
        <p:nvSpPr>
          <p:cNvPr id="36" name="TextBox 35">
            <a:extLst>
              <a:ext uri="{FF2B5EF4-FFF2-40B4-BE49-F238E27FC236}">
                <a16:creationId xmlns:a16="http://schemas.microsoft.com/office/drawing/2014/main" id="{9F749275-CB70-4F82-B02D-9A832EED140F}"/>
              </a:ext>
            </a:extLst>
          </p:cNvPr>
          <p:cNvSpPr txBox="1"/>
          <p:nvPr/>
        </p:nvSpPr>
        <p:spPr>
          <a:xfrm>
            <a:off x="190966" y="4866206"/>
            <a:ext cx="6449156" cy="523220"/>
          </a:xfrm>
          <a:prstGeom prst="rect">
            <a:avLst/>
          </a:prstGeom>
          <a:noFill/>
        </p:spPr>
        <p:txBody>
          <a:bodyPr wrap="square">
            <a:spAutoFit/>
          </a:bodyPr>
          <a:lstStyle/>
          <a:p>
            <a:pPr lvl="0"/>
            <a:r>
              <a:rPr lang="en-US" sz="1400" dirty="0">
                <a:latin typeface="PT Sans Caption" panose="020B0603020203020204" pitchFamily="34" charset="-52"/>
              </a:rPr>
              <a:t>An EDS (electronic digital signature) is used</a:t>
            </a:r>
          </a:p>
          <a:p>
            <a:pPr lvl="0"/>
            <a:r>
              <a:rPr lang="en-US" sz="1400" dirty="0">
                <a:latin typeface="PT Sans Caption" panose="020B0603020203020204" pitchFamily="34" charset="-52"/>
              </a:rPr>
              <a:t>The order is formed after filling in all the fields</a:t>
            </a:r>
            <a:endParaRPr lang="ru-RU" sz="1400" dirty="0">
              <a:latin typeface="PT Sans Caption" panose="020B0603020203020204" pitchFamily="34" charset="-52"/>
            </a:endParaRPr>
          </a:p>
        </p:txBody>
      </p:sp>
      <p:sp>
        <p:nvSpPr>
          <p:cNvPr id="38" name="TextBox 37">
            <a:extLst>
              <a:ext uri="{FF2B5EF4-FFF2-40B4-BE49-F238E27FC236}">
                <a16:creationId xmlns:a16="http://schemas.microsoft.com/office/drawing/2014/main" id="{5D544D9E-1420-4DC0-9A1A-F3F4CE188ACA}"/>
              </a:ext>
            </a:extLst>
          </p:cNvPr>
          <p:cNvSpPr txBox="1"/>
          <p:nvPr/>
        </p:nvSpPr>
        <p:spPr>
          <a:xfrm>
            <a:off x="7128364" y="2850716"/>
            <a:ext cx="4872670" cy="307777"/>
          </a:xfrm>
          <a:prstGeom prst="rect">
            <a:avLst/>
          </a:prstGeom>
          <a:noFill/>
        </p:spPr>
        <p:txBody>
          <a:bodyPr wrap="square">
            <a:spAutoFit/>
          </a:bodyPr>
          <a:lstStyle/>
          <a:p>
            <a:pPr lvl="0"/>
            <a:r>
              <a:rPr lang="en-US" sz="1400" b="1" dirty="0">
                <a:solidFill>
                  <a:sysClr val="windowText" lastClr="000000"/>
                </a:solidFill>
                <a:latin typeface="PT Sans Caption" panose="020B0603020203020204" pitchFamily="34" charset="-52"/>
              </a:rPr>
              <a:t>DOWNLOADING CODES</a:t>
            </a:r>
            <a:endParaRPr lang="ru-RU" sz="1400" dirty="0">
              <a:latin typeface="PT Sans Caption" panose="020B0603020203020204" pitchFamily="34" charset="-52"/>
            </a:endParaRPr>
          </a:p>
        </p:txBody>
      </p:sp>
      <p:sp>
        <p:nvSpPr>
          <p:cNvPr id="39" name="Овал 38">
            <a:extLst>
              <a:ext uri="{FF2B5EF4-FFF2-40B4-BE49-F238E27FC236}">
                <a16:creationId xmlns:a16="http://schemas.microsoft.com/office/drawing/2014/main" id="{2BBDF279-8AB1-4387-ABAB-9840F3037256}"/>
              </a:ext>
            </a:extLst>
          </p:cNvPr>
          <p:cNvSpPr/>
          <p:nvPr/>
        </p:nvSpPr>
        <p:spPr>
          <a:xfrm>
            <a:off x="6454066" y="2726547"/>
            <a:ext cx="674298" cy="58477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PT Sans Caption" panose="020B0603020203020204" pitchFamily="34" charset="-52"/>
            </a:endParaRPr>
          </a:p>
        </p:txBody>
      </p:sp>
      <p:sp>
        <p:nvSpPr>
          <p:cNvPr id="40" name="TextBox 39">
            <a:extLst>
              <a:ext uri="{FF2B5EF4-FFF2-40B4-BE49-F238E27FC236}">
                <a16:creationId xmlns:a16="http://schemas.microsoft.com/office/drawing/2014/main" id="{148E202E-F900-496C-A6A7-E99A56A6C232}"/>
              </a:ext>
            </a:extLst>
          </p:cNvPr>
          <p:cNvSpPr txBox="1"/>
          <p:nvPr/>
        </p:nvSpPr>
        <p:spPr>
          <a:xfrm>
            <a:off x="6641002" y="2857890"/>
            <a:ext cx="362499" cy="307777"/>
          </a:xfrm>
          <a:prstGeom prst="rect">
            <a:avLst/>
          </a:prstGeom>
          <a:noFill/>
        </p:spPr>
        <p:txBody>
          <a:bodyPr wrap="square" rtlCol="0">
            <a:spAutoFit/>
          </a:bodyPr>
          <a:lstStyle/>
          <a:p>
            <a:r>
              <a:rPr lang="ru-RU" sz="1400" b="1" dirty="0">
                <a:solidFill>
                  <a:schemeClr val="bg1"/>
                </a:solidFill>
                <a:latin typeface="PT Sans Caption" panose="020B0603020203020204" pitchFamily="34" charset="-52"/>
              </a:rPr>
              <a:t>3</a:t>
            </a:r>
          </a:p>
        </p:txBody>
      </p:sp>
      <p:sp>
        <p:nvSpPr>
          <p:cNvPr id="42" name="TextBox 41">
            <a:extLst>
              <a:ext uri="{FF2B5EF4-FFF2-40B4-BE49-F238E27FC236}">
                <a16:creationId xmlns:a16="http://schemas.microsoft.com/office/drawing/2014/main" id="{F887415C-3CBD-408E-8203-CDE40DDFBE99}"/>
              </a:ext>
            </a:extLst>
          </p:cNvPr>
          <p:cNvSpPr txBox="1"/>
          <p:nvPr/>
        </p:nvSpPr>
        <p:spPr>
          <a:xfrm>
            <a:off x="6478501" y="3377691"/>
            <a:ext cx="6449156" cy="738664"/>
          </a:xfrm>
          <a:prstGeom prst="rect">
            <a:avLst/>
          </a:prstGeom>
          <a:noFill/>
        </p:spPr>
        <p:txBody>
          <a:bodyPr wrap="square">
            <a:spAutoFit/>
          </a:bodyPr>
          <a:lstStyle/>
          <a:p>
            <a:pPr lvl="0"/>
            <a:r>
              <a:rPr lang="en-US" sz="1400" dirty="0">
                <a:solidFill>
                  <a:sysClr val="windowText" lastClr="000000"/>
                </a:solidFill>
                <a:latin typeface="PT Sans Caption" panose="020B0603020203020204" pitchFamily="34" charset="-52"/>
              </a:rPr>
              <a:t>After checking the order, you can download:</a:t>
            </a:r>
            <a:br>
              <a:rPr lang="en-US" sz="1400" dirty="0">
                <a:solidFill>
                  <a:sysClr val="windowText" lastClr="000000"/>
                </a:solidFill>
                <a:latin typeface="PT Sans Caption" panose="020B0603020203020204" pitchFamily="34" charset="-52"/>
              </a:rPr>
            </a:br>
            <a:r>
              <a:rPr lang="en-US" sz="1400" b="1" dirty="0">
                <a:solidFill>
                  <a:sysClr val="windowText" lastClr="000000"/>
                </a:solidFill>
                <a:latin typeface="PT Sans Caption" panose="020B0603020203020204" pitchFamily="34" charset="-52"/>
              </a:rPr>
              <a:t>CSV</a:t>
            </a:r>
            <a:r>
              <a:rPr lang="en-US" sz="1400" dirty="0">
                <a:solidFill>
                  <a:sysClr val="windowText" lastClr="000000"/>
                </a:solidFill>
                <a:latin typeface="PT Sans Caption" panose="020B0603020203020204" pitchFamily="34" charset="-52"/>
              </a:rPr>
              <a:t> — up to 30,000 codes </a:t>
            </a:r>
          </a:p>
          <a:p>
            <a:pPr lvl="0"/>
            <a:r>
              <a:rPr lang="en-US" sz="1400" b="1" dirty="0">
                <a:solidFill>
                  <a:sysClr val="windowText" lastClr="000000"/>
                </a:solidFill>
                <a:latin typeface="PT Sans Caption" panose="020B0603020203020204" pitchFamily="34" charset="-52"/>
              </a:rPr>
              <a:t>PDF</a:t>
            </a:r>
            <a:r>
              <a:rPr lang="en-US" sz="1400" dirty="0">
                <a:solidFill>
                  <a:sysClr val="windowText" lastClr="000000"/>
                </a:solidFill>
                <a:latin typeface="PT Sans Caption" panose="020B0603020203020204" pitchFamily="34" charset="-52"/>
              </a:rPr>
              <a:t> — up to 500 codes</a:t>
            </a:r>
            <a:endParaRPr lang="ru-RU" sz="1400" dirty="0">
              <a:solidFill>
                <a:sysClr val="windowText" lastClr="000000"/>
              </a:solidFill>
              <a:latin typeface="PT Sans Caption" panose="020B0603020203020204" pitchFamily="34" charset="-52"/>
            </a:endParaRPr>
          </a:p>
        </p:txBody>
      </p:sp>
      <p:sp>
        <p:nvSpPr>
          <p:cNvPr id="43" name="Овал 42">
            <a:extLst>
              <a:ext uri="{FF2B5EF4-FFF2-40B4-BE49-F238E27FC236}">
                <a16:creationId xmlns:a16="http://schemas.microsoft.com/office/drawing/2014/main" id="{A0338EBA-194A-4C13-A6E8-2DC87C669364}"/>
              </a:ext>
            </a:extLst>
          </p:cNvPr>
          <p:cNvSpPr/>
          <p:nvPr/>
        </p:nvSpPr>
        <p:spPr>
          <a:xfrm>
            <a:off x="6454066" y="4163190"/>
            <a:ext cx="674298" cy="58477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PT Sans Caption" panose="020B0603020203020204" pitchFamily="34" charset="-52"/>
            </a:endParaRPr>
          </a:p>
        </p:txBody>
      </p:sp>
      <p:sp>
        <p:nvSpPr>
          <p:cNvPr id="44" name="TextBox 43">
            <a:extLst>
              <a:ext uri="{FF2B5EF4-FFF2-40B4-BE49-F238E27FC236}">
                <a16:creationId xmlns:a16="http://schemas.microsoft.com/office/drawing/2014/main" id="{C4689648-6648-4282-89D4-F11BABF65C0C}"/>
              </a:ext>
            </a:extLst>
          </p:cNvPr>
          <p:cNvSpPr txBox="1"/>
          <p:nvPr/>
        </p:nvSpPr>
        <p:spPr>
          <a:xfrm>
            <a:off x="6632972" y="4317069"/>
            <a:ext cx="362499" cy="307777"/>
          </a:xfrm>
          <a:prstGeom prst="rect">
            <a:avLst/>
          </a:prstGeom>
          <a:noFill/>
        </p:spPr>
        <p:txBody>
          <a:bodyPr wrap="square" rtlCol="0">
            <a:spAutoFit/>
          </a:bodyPr>
          <a:lstStyle/>
          <a:p>
            <a:r>
              <a:rPr lang="ru-RU" sz="1400" b="1" dirty="0">
                <a:solidFill>
                  <a:schemeClr val="bg1"/>
                </a:solidFill>
                <a:latin typeface="PT Sans Caption" panose="020B0603020203020204" pitchFamily="34" charset="-52"/>
              </a:rPr>
              <a:t>4</a:t>
            </a:r>
          </a:p>
        </p:txBody>
      </p:sp>
      <p:sp>
        <p:nvSpPr>
          <p:cNvPr id="46" name="TextBox 45">
            <a:extLst>
              <a:ext uri="{FF2B5EF4-FFF2-40B4-BE49-F238E27FC236}">
                <a16:creationId xmlns:a16="http://schemas.microsoft.com/office/drawing/2014/main" id="{C8C82FF1-725E-435C-941C-4B12A15ADC0E}"/>
              </a:ext>
            </a:extLst>
          </p:cNvPr>
          <p:cNvSpPr txBox="1"/>
          <p:nvPr/>
        </p:nvSpPr>
        <p:spPr>
          <a:xfrm>
            <a:off x="7128364" y="4333238"/>
            <a:ext cx="6457950" cy="307777"/>
          </a:xfrm>
          <a:prstGeom prst="rect">
            <a:avLst/>
          </a:prstGeom>
          <a:noFill/>
        </p:spPr>
        <p:txBody>
          <a:bodyPr wrap="square">
            <a:spAutoFit/>
          </a:bodyPr>
          <a:lstStyle/>
          <a:p>
            <a:pPr lvl="0"/>
            <a:r>
              <a:rPr lang="en-US" sz="1400" b="1" dirty="0">
                <a:solidFill>
                  <a:sysClr val="windowText" lastClr="000000"/>
                </a:solidFill>
                <a:latin typeface="PT Sans Caption" panose="020B0603020203020204" pitchFamily="34" charset="-52"/>
              </a:rPr>
              <a:t>VIEWING ORDERS AND OPERATIONS</a:t>
            </a:r>
            <a:endParaRPr lang="ru-RU" sz="1400" dirty="0">
              <a:latin typeface="PT Sans Caption" panose="020B0603020203020204" pitchFamily="34" charset="-52"/>
            </a:endParaRPr>
          </a:p>
        </p:txBody>
      </p:sp>
      <p:sp>
        <p:nvSpPr>
          <p:cNvPr id="48" name="TextBox 47">
            <a:extLst>
              <a:ext uri="{FF2B5EF4-FFF2-40B4-BE49-F238E27FC236}">
                <a16:creationId xmlns:a16="http://schemas.microsoft.com/office/drawing/2014/main" id="{1B2C0AC9-3308-4460-86FA-07BE4C6C6AFE}"/>
              </a:ext>
            </a:extLst>
          </p:cNvPr>
          <p:cNvSpPr txBox="1"/>
          <p:nvPr/>
        </p:nvSpPr>
        <p:spPr>
          <a:xfrm>
            <a:off x="6507736" y="4904869"/>
            <a:ext cx="6800850" cy="307777"/>
          </a:xfrm>
          <a:prstGeom prst="rect">
            <a:avLst/>
          </a:prstGeom>
          <a:noFill/>
        </p:spPr>
        <p:txBody>
          <a:bodyPr wrap="square">
            <a:spAutoFit/>
          </a:bodyPr>
          <a:lstStyle/>
          <a:p>
            <a:pPr lvl="0"/>
            <a:r>
              <a:rPr lang="en-US" sz="1400" b="1" dirty="0">
                <a:solidFill>
                  <a:sysClr val="windowText" lastClr="000000"/>
                </a:solidFill>
                <a:latin typeface="PT Sans Caption" panose="020B0603020203020204" pitchFamily="34" charset="-52"/>
              </a:rPr>
              <a:t>Section "Operations with codes":</a:t>
            </a:r>
            <a:endParaRPr lang="ru-RU" sz="1400" b="1" dirty="0">
              <a:solidFill>
                <a:sysClr val="windowText" lastClr="000000"/>
              </a:solidFill>
              <a:latin typeface="PT Sans Caption" panose="020B0603020203020204" pitchFamily="34" charset="-52"/>
            </a:endParaRPr>
          </a:p>
        </p:txBody>
      </p:sp>
      <p:sp>
        <p:nvSpPr>
          <p:cNvPr id="50" name="TextBox 49">
            <a:extLst>
              <a:ext uri="{FF2B5EF4-FFF2-40B4-BE49-F238E27FC236}">
                <a16:creationId xmlns:a16="http://schemas.microsoft.com/office/drawing/2014/main" id="{2AC01353-87F7-40C6-A2A4-DBA3DD3AC70F}"/>
              </a:ext>
            </a:extLst>
          </p:cNvPr>
          <p:cNvSpPr txBox="1"/>
          <p:nvPr/>
        </p:nvSpPr>
        <p:spPr>
          <a:xfrm>
            <a:off x="6507735" y="5180014"/>
            <a:ext cx="6800850" cy="523220"/>
          </a:xfrm>
          <a:prstGeom prst="rect">
            <a:avLst/>
          </a:prstGeom>
          <a:noFill/>
        </p:spPr>
        <p:txBody>
          <a:bodyPr wrap="square">
            <a:spAutoFit/>
          </a:bodyPr>
          <a:lstStyle/>
          <a:p>
            <a:pPr lvl="0"/>
            <a:r>
              <a:rPr lang="en-US" sz="1400" dirty="0">
                <a:latin typeface="PT Sans Caption" panose="020B0603020203020204" pitchFamily="34" charset="-52"/>
              </a:rPr>
              <a:t>Recording of all actions (generation, upload, status)</a:t>
            </a:r>
          </a:p>
          <a:p>
            <a:pPr lvl="0"/>
            <a:r>
              <a:rPr lang="en-US" sz="1400" dirty="0">
                <a:latin typeface="PT Sans Caption" panose="020B0603020203020204" pitchFamily="34" charset="-52"/>
              </a:rPr>
              <a:t>The ability to upload a </a:t>
            </a:r>
            <a:r>
              <a:rPr lang="en-US" sz="1400" b="1" dirty="0">
                <a:latin typeface="PT Sans Caption" panose="020B0603020203020204" pitchFamily="34" charset="-52"/>
              </a:rPr>
              <a:t>JSON file of the order </a:t>
            </a:r>
            <a:r>
              <a:rPr lang="en-US" sz="1400" dirty="0">
                <a:latin typeface="PT Sans Caption" panose="020B0603020203020204" pitchFamily="34" charset="-52"/>
              </a:rPr>
              <a:t>(without codes)</a:t>
            </a:r>
            <a:endParaRPr lang="ru-RU" sz="1400" dirty="0">
              <a:latin typeface="PT Sans Caption" panose="020B0603020203020204" pitchFamily="34" charset="-52"/>
            </a:endParaRPr>
          </a:p>
        </p:txBody>
      </p:sp>
      <p:sp>
        <p:nvSpPr>
          <p:cNvPr id="52" name="TextBox 51">
            <a:extLst>
              <a:ext uri="{FF2B5EF4-FFF2-40B4-BE49-F238E27FC236}">
                <a16:creationId xmlns:a16="http://schemas.microsoft.com/office/drawing/2014/main" id="{12B09566-7841-4EDD-91BB-6934F3C3F10F}"/>
              </a:ext>
            </a:extLst>
          </p:cNvPr>
          <p:cNvSpPr txBox="1"/>
          <p:nvPr/>
        </p:nvSpPr>
        <p:spPr>
          <a:xfrm>
            <a:off x="191893" y="6006231"/>
            <a:ext cx="6827226" cy="523220"/>
          </a:xfrm>
          <a:prstGeom prst="rect">
            <a:avLst/>
          </a:prstGeom>
          <a:noFill/>
        </p:spPr>
        <p:txBody>
          <a:bodyPr wrap="square">
            <a:spAutoFit/>
          </a:bodyPr>
          <a:lstStyle/>
          <a:p>
            <a:pPr lvl="0"/>
            <a:r>
              <a:rPr lang="en-US" sz="1400" dirty="0">
                <a:solidFill>
                  <a:sysClr val="windowText" lastClr="000000"/>
                </a:solidFill>
                <a:latin typeface="PT Sans Caption" panose="020B0603020203020204" pitchFamily="34" charset="-52"/>
              </a:rPr>
              <a:t>Full instructions are available on the website:</a:t>
            </a:r>
          </a:p>
          <a:p>
            <a:pPr lvl="0"/>
            <a:r>
              <a:rPr lang="ru-RU" sz="1400" dirty="0">
                <a:solidFill>
                  <a:sysClr val="windowText" lastClr="000000"/>
                </a:solidFill>
                <a:latin typeface="PT Sans Caption" panose="020B0603020203020204" pitchFamily="34" charset="-52"/>
              </a:rPr>
              <a:t>👉</a:t>
            </a:r>
            <a:r>
              <a:rPr lang="en-US" sz="1400" b="1" dirty="0">
                <a:solidFill>
                  <a:sysClr val="windowText" lastClr="000000"/>
                </a:solidFill>
                <a:latin typeface="PT Sans Caption" panose="020B0603020203020204" pitchFamily="34" charset="-52"/>
                <a:hlinkClick r:id="rId4">
                  <a:extLst>
                    <a:ext uri="{A12FA001-AC4F-418D-AE19-62706E023703}">
                      <ahyp:hlinkClr xmlns:ahyp="http://schemas.microsoft.com/office/drawing/2018/hyperlinkcolor" val="tx"/>
                    </a:ext>
                  </a:extLst>
                </a:hlinkClick>
              </a:rPr>
              <a:t>help.crpt-turon.uz</a:t>
            </a:r>
            <a:endParaRPr lang="ru-RU" sz="1400" b="1" dirty="0">
              <a:solidFill>
                <a:sysClr val="windowText" lastClr="000000"/>
              </a:solidFill>
              <a:latin typeface="PT Sans Caption" panose="020B0603020203020204" pitchFamily="34" charset="-52"/>
            </a:endParaRPr>
          </a:p>
        </p:txBody>
      </p:sp>
      <p:sp>
        <p:nvSpPr>
          <p:cNvPr id="25" name="TextBox 24">
            <a:extLst>
              <a:ext uri="{FF2B5EF4-FFF2-40B4-BE49-F238E27FC236}">
                <a16:creationId xmlns:a16="http://schemas.microsoft.com/office/drawing/2014/main" id="{F0495D6D-6DE5-48B1-B2B9-D70E1E6CCF70}"/>
              </a:ext>
            </a:extLst>
          </p:cNvPr>
          <p:cNvSpPr txBox="1"/>
          <p:nvPr/>
        </p:nvSpPr>
        <p:spPr>
          <a:xfrm>
            <a:off x="5836749" y="6392806"/>
            <a:ext cx="6355251" cy="369332"/>
          </a:xfrm>
          <a:prstGeom prst="rect">
            <a:avLst/>
          </a:prstGeom>
          <a:noFill/>
        </p:spPr>
        <p:txBody>
          <a:bodyPr wrap="square">
            <a:spAutoFit/>
          </a:bodyPr>
          <a:lstStyle/>
          <a:p>
            <a:r>
              <a:rPr lang="ru-RU" sz="1800" dirty="0">
                <a:solidFill>
                  <a:sysClr val="windowText" lastClr="000000"/>
                </a:solidFill>
                <a:latin typeface="PT Sans Caption" panose="020B0603020203020204" pitchFamily="34" charset="-52"/>
              </a:rPr>
              <a:t>⚠️ </a:t>
            </a:r>
            <a:r>
              <a:rPr lang="en-US" b="1" dirty="0"/>
              <a:t>stage</a:t>
            </a:r>
            <a:r>
              <a:rPr lang="ru-RU" b="1" dirty="0"/>
              <a:t>:</a:t>
            </a:r>
            <a:r>
              <a:rPr lang="ru-RU" dirty="0"/>
              <a:t> </a:t>
            </a:r>
            <a:r>
              <a:rPr lang="ru-RU" dirty="0">
                <a:hlinkClick r:id="rId5"/>
              </a:rPr>
              <a:t>https://xtrace.stage.aslbelgisi.uz/</a:t>
            </a:r>
            <a:r>
              <a:rPr lang="en-US" dirty="0"/>
              <a:t> </a:t>
            </a:r>
            <a:endParaRPr lang="ru-RU" dirty="0"/>
          </a:p>
        </p:txBody>
      </p:sp>
    </p:spTree>
    <p:extLst>
      <p:ext uri="{BB962C8B-B14F-4D97-AF65-F5344CB8AC3E}">
        <p14:creationId xmlns:p14="http://schemas.microsoft.com/office/powerpoint/2010/main" val="416828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CA19F03-93EC-48C8-9889-0AF537E48DC2}"/>
              </a:ext>
            </a:extLst>
          </p:cNvPr>
          <p:cNvPicPr/>
          <p:nvPr/>
        </p:nvPicPr>
        <p:blipFill rotWithShape="1">
          <a:blip r:embed="rId2" cstate="print">
            <a:extLst>
              <a:ext uri="{28A0092B-C50C-407E-A947-70E740481C1C}">
                <a14:useLocalDpi xmlns:a14="http://schemas.microsoft.com/office/drawing/2010/main" val="0"/>
              </a:ext>
            </a:extLst>
          </a:blip>
          <a:srcRect t="13157" r="62729" b="12874"/>
          <a:stretch/>
        </p:blipFill>
        <p:spPr bwMode="auto">
          <a:xfrm>
            <a:off x="190966" y="161478"/>
            <a:ext cx="483332" cy="483332"/>
          </a:xfrm>
          <a:prstGeom prst="rect">
            <a:avLst/>
          </a:prstGeom>
          <a:noFill/>
          <a:ln>
            <a:noFill/>
          </a:ln>
        </p:spPr>
      </p:pic>
      <p:sp>
        <p:nvSpPr>
          <p:cNvPr id="9" name="Прямоугольник: скругленные углы 8">
            <a:extLst>
              <a:ext uri="{FF2B5EF4-FFF2-40B4-BE49-F238E27FC236}">
                <a16:creationId xmlns:a16="http://schemas.microsoft.com/office/drawing/2014/main" id="{E6127B04-FB33-4654-A2C6-95919EEA2F06}"/>
              </a:ext>
            </a:extLst>
          </p:cNvPr>
          <p:cNvSpPr/>
          <p:nvPr/>
        </p:nvSpPr>
        <p:spPr>
          <a:xfrm>
            <a:off x="921655" y="161478"/>
            <a:ext cx="10936669" cy="443064"/>
          </a:xfrm>
          <a:prstGeom prst="roundRect">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PT Sans Caption" panose="020B0603020203020204" pitchFamily="34" charset="-52"/>
              </a:rPr>
              <a:t>APPLICATION REPORT</a:t>
            </a:r>
            <a:endParaRPr lang="ru-RU" dirty="0">
              <a:solidFill>
                <a:schemeClr val="bg1"/>
              </a:solidFill>
              <a:latin typeface="PT Sans Caption" panose="020B0603020203020204" pitchFamily="34" charset="-52"/>
            </a:endParaRPr>
          </a:p>
        </p:txBody>
      </p:sp>
      <p:sp>
        <p:nvSpPr>
          <p:cNvPr id="10" name="TextBox 9">
            <a:extLst>
              <a:ext uri="{FF2B5EF4-FFF2-40B4-BE49-F238E27FC236}">
                <a16:creationId xmlns:a16="http://schemas.microsoft.com/office/drawing/2014/main" id="{6C2CBAAC-23E4-4562-BB43-DE16036C8DED}"/>
              </a:ext>
            </a:extLst>
          </p:cNvPr>
          <p:cNvSpPr txBox="1"/>
          <p:nvPr/>
        </p:nvSpPr>
        <p:spPr>
          <a:xfrm>
            <a:off x="1635123" y="1117541"/>
            <a:ext cx="4009690" cy="584775"/>
          </a:xfrm>
          <a:prstGeom prst="rect">
            <a:avLst/>
          </a:prstGeom>
          <a:noFill/>
        </p:spPr>
        <p:txBody>
          <a:bodyPr wrap="square">
            <a:spAutoFit/>
          </a:bodyPr>
          <a:lstStyle/>
          <a:p>
            <a:pPr lvl="0"/>
            <a:r>
              <a:rPr lang="en-US" sz="1600" dirty="0">
                <a:latin typeface="PT Sans Caption" panose="020B0603020203020204" pitchFamily="34" charset="-52"/>
              </a:rPr>
              <a:t>Go to the section </a:t>
            </a:r>
            <a:r>
              <a:rPr lang="en-US" sz="1600" b="1" dirty="0">
                <a:latin typeface="PT Sans Caption" panose="020B0603020203020204" pitchFamily="34" charset="-52"/>
              </a:rPr>
              <a:t>"Operations with codes" → "Custom operations".</a:t>
            </a:r>
            <a:endParaRPr lang="ru-RU" sz="1600" b="1" dirty="0">
              <a:latin typeface="PT Sans Caption" panose="020B0603020203020204" pitchFamily="34" charset="-52"/>
            </a:endParaRPr>
          </a:p>
        </p:txBody>
      </p:sp>
      <p:sp>
        <p:nvSpPr>
          <p:cNvPr id="11" name="Овал 10">
            <a:extLst>
              <a:ext uri="{FF2B5EF4-FFF2-40B4-BE49-F238E27FC236}">
                <a16:creationId xmlns:a16="http://schemas.microsoft.com/office/drawing/2014/main" id="{0CBA472E-B23A-4602-B2D1-BEEFCE6EE9AB}"/>
              </a:ext>
            </a:extLst>
          </p:cNvPr>
          <p:cNvSpPr/>
          <p:nvPr/>
        </p:nvSpPr>
        <p:spPr>
          <a:xfrm>
            <a:off x="522661" y="965665"/>
            <a:ext cx="900260" cy="91226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sp>
        <p:nvSpPr>
          <p:cNvPr id="12" name="TextBox 11">
            <a:extLst>
              <a:ext uri="{FF2B5EF4-FFF2-40B4-BE49-F238E27FC236}">
                <a16:creationId xmlns:a16="http://schemas.microsoft.com/office/drawing/2014/main" id="{139B790E-C631-4FDC-8598-01D0D82B7BF6}"/>
              </a:ext>
            </a:extLst>
          </p:cNvPr>
          <p:cNvSpPr txBox="1"/>
          <p:nvPr/>
        </p:nvSpPr>
        <p:spPr>
          <a:xfrm>
            <a:off x="790438" y="1190964"/>
            <a:ext cx="520014" cy="461665"/>
          </a:xfrm>
          <a:prstGeom prst="rect">
            <a:avLst/>
          </a:prstGeom>
          <a:noFill/>
        </p:spPr>
        <p:txBody>
          <a:bodyPr wrap="square" rtlCol="0">
            <a:spAutoFit/>
          </a:bodyPr>
          <a:lstStyle/>
          <a:p>
            <a:r>
              <a:rPr lang="ru-RU" sz="2400" b="1" dirty="0">
                <a:solidFill>
                  <a:schemeClr val="bg1"/>
                </a:solidFill>
                <a:latin typeface="PT Sans Caption" panose="020B0603020203020204" pitchFamily="34" charset="-52"/>
              </a:rPr>
              <a:t>1</a:t>
            </a:r>
          </a:p>
        </p:txBody>
      </p:sp>
      <p:sp>
        <p:nvSpPr>
          <p:cNvPr id="14" name="TextBox 13">
            <a:extLst>
              <a:ext uri="{FF2B5EF4-FFF2-40B4-BE49-F238E27FC236}">
                <a16:creationId xmlns:a16="http://schemas.microsoft.com/office/drawing/2014/main" id="{53B5E727-B9D2-45E2-B4BE-E06626B25D57}"/>
              </a:ext>
            </a:extLst>
          </p:cNvPr>
          <p:cNvSpPr txBox="1"/>
          <p:nvPr/>
        </p:nvSpPr>
        <p:spPr>
          <a:xfrm>
            <a:off x="7463616" y="1140601"/>
            <a:ext cx="4668382" cy="646331"/>
          </a:xfrm>
          <a:prstGeom prst="rect">
            <a:avLst/>
          </a:prstGeom>
          <a:noFill/>
        </p:spPr>
        <p:txBody>
          <a:bodyPr wrap="square">
            <a:spAutoFit/>
          </a:bodyPr>
          <a:lstStyle/>
          <a:p>
            <a:pPr lvl="0"/>
            <a:r>
              <a:rPr lang="en-US" dirty="0">
                <a:latin typeface="PT Sans Caption" panose="020B0603020203020204" pitchFamily="34" charset="-52"/>
              </a:rPr>
              <a:t>Click the </a:t>
            </a:r>
            <a:r>
              <a:rPr lang="en-US" b="1" dirty="0">
                <a:latin typeface="PT Sans Caption" panose="020B0603020203020204" pitchFamily="34" charset="-52"/>
              </a:rPr>
              <a:t>"Create operation" → "Apply LC" button.</a:t>
            </a:r>
            <a:endParaRPr lang="ru-RU" b="1" dirty="0">
              <a:latin typeface="PT Sans Caption" panose="020B0603020203020204" pitchFamily="34" charset="-52"/>
            </a:endParaRPr>
          </a:p>
        </p:txBody>
      </p:sp>
      <p:pic>
        <p:nvPicPr>
          <p:cNvPr id="15" name="Graphic 12">
            <a:extLst>
              <a:ext uri="{FF2B5EF4-FFF2-40B4-BE49-F238E27FC236}">
                <a16:creationId xmlns:a16="http://schemas.microsoft.com/office/drawing/2014/main" id="{7A34B214-673F-4C2C-90AF-235623CD7E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9079" y="1140601"/>
            <a:ext cx="598681" cy="623945"/>
          </a:xfrm>
          <a:prstGeom prst="rect">
            <a:avLst/>
          </a:prstGeom>
        </p:spPr>
      </p:pic>
      <p:sp>
        <p:nvSpPr>
          <p:cNvPr id="21" name="TextBox 20">
            <a:extLst>
              <a:ext uri="{FF2B5EF4-FFF2-40B4-BE49-F238E27FC236}">
                <a16:creationId xmlns:a16="http://schemas.microsoft.com/office/drawing/2014/main" id="{10FCF35E-FE93-4E1D-B5C8-E86CB6D7AB87}"/>
              </a:ext>
            </a:extLst>
          </p:cNvPr>
          <p:cNvSpPr txBox="1"/>
          <p:nvPr/>
        </p:nvSpPr>
        <p:spPr>
          <a:xfrm>
            <a:off x="7282367" y="4190976"/>
            <a:ext cx="362499" cy="369332"/>
          </a:xfrm>
          <a:prstGeom prst="rect">
            <a:avLst/>
          </a:prstGeom>
          <a:noFill/>
        </p:spPr>
        <p:txBody>
          <a:bodyPr wrap="square" rtlCol="0" anchor="ctr">
            <a:spAutoFit/>
          </a:bodyPr>
          <a:lstStyle/>
          <a:p>
            <a:r>
              <a:rPr lang="ru-RU" dirty="0">
                <a:solidFill>
                  <a:schemeClr val="bg1"/>
                </a:solidFill>
                <a:latin typeface="PT Sans Caption" panose="020B0603020203020204" pitchFamily="34" charset="-52"/>
              </a:rPr>
              <a:t>3</a:t>
            </a:r>
          </a:p>
        </p:txBody>
      </p:sp>
      <p:sp>
        <p:nvSpPr>
          <p:cNvPr id="23" name="TextBox 22">
            <a:extLst>
              <a:ext uri="{FF2B5EF4-FFF2-40B4-BE49-F238E27FC236}">
                <a16:creationId xmlns:a16="http://schemas.microsoft.com/office/drawing/2014/main" id="{20F2A84E-C45C-4504-9016-B4438B718683}"/>
              </a:ext>
            </a:extLst>
          </p:cNvPr>
          <p:cNvSpPr txBox="1"/>
          <p:nvPr/>
        </p:nvSpPr>
        <p:spPr>
          <a:xfrm>
            <a:off x="5484666" y="2717256"/>
            <a:ext cx="4909791" cy="923330"/>
          </a:xfrm>
          <a:prstGeom prst="rect">
            <a:avLst/>
          </a:prstGeom>
          <a:noFill/>
        </p:spPr>
        <p:txBody>
          <a:bodyPr wrap="square">
            <a:spAutoFit/>
          </a:bodyPr>
          <a:lstStyle/>
          <a:p>
            <a:pPr lvl="0"/>
            <a:r>
              <a:rPr lang="en-US" dirty="0">
                <a:latin typeface="PT Sans Caption" panose="020B0603020203020204" pitchFamily="34" charset="-52"/>
              </a:rPr>
              <a:t>In the </a:t>
            </a:r>
            <a:r>
              <a:rPr lang="en-US" b="1" dirty="0">
                <a:latin typeface="PT Sans Caption" panose="020B0603020203020204" pitchFamily="34" charset="-52"/>
              </a:rPr>
              <a:t>"General data" </a:t>
            </a:r>
            <a:r>
              <a:rPr lang="en-US" dirty="0">
                <a:latin typeface="PT Sans Caption" panose="020B0603020203020204" pitchFamily="34" charset="-52"/>
              </a:rPr>
              <a:t>section, you must fill in the required fields marked with "</a:t>
            </a:r>
            <a:r>
              <a:rPr lang="en-US" dirty="0">
                <a:solidFill>
                  <a:srgbClr val="FF0000"/>
                </a:solidFill>
                <a:latin typeface="PT Sans Caption" panose="020B0603020203020204" pitchFamily="34" charset="-52"/>
              </a:rPr>
              <a:t>*</a:t>
            </a:r>
            <a:r>
              <a:rPr lang="en-US" dirty="0">
                <a:latin typeface="PT Sans Caption" panose="020B0603020203020204" pitchFamily="34" charset="-52"/>
              </a:rPr>
              <a:t>": product group, POB.</a:t>
            </a:r>
            <a:endParaRPr lang="ru-RU" dirty="0">
              <a:latin typeface="PT Sans Caption" panose="020B0603020203020204" pitchFamily="34" charset="-52"/>
            </a:endParaRPr>
          </a:p>
        </p:txBody>
      </p:sp>
      <p:sp>
        <p:nvSpPr>
          <p:cNvPr id="27" name="TextBox 26">
            <a:extLst>
              <a:ext uri="{FF2B5EF4-FFF2-40B4-BE49-F238E27FC236}">
                <a16:creationId xmlns:a16="http://schemas.microsoft.com/office/drawing/2014/main" id="{82D81C31-ABEC-4B59-8251-BC21DBBF91F3}"/>
              </a:ext>
            </a:extLst>
          </p:cNvPr>
          <p:cNvSpPr txBox="1"/>
          <p:nvPr/>
        </p:nvSpPr>
        <p:spPr>
          <a:xfrm>
            <a:off x="1272853" y="4793896"/>
            <a:ext cx="3873362" cy="1754326"/>
          </a:xfrm>
          <a:prstGeom prst="rect">
            <a:avLst/>
          </a:prstGeom>
          <a:noFill/>
        </p:spPr>
        <p:txBody>
          <a:bodyPr wrap="square" anchor="ctr">
            <a:spAutoFit/>
          </a:bodyPr>
          <a:lstStyle/>
          <a:p>
            <a:pPr lvl="0"/>
            <a:r>
              <a:rPr lang="en-US" b="0" i="0" dirty="0">
                <a:solidFill>
                  <a:srgbClr val="434F61"/>
                </a:solidFill>
                <a:effectLst/>
                <a:latin typeface="Inter"/>
              </a:rPr>
              <a:t>To tell the system exactly which labeling codes were applied to the product, you need to upload the labeling codes with the key and verification code (crypto-tails) in CSV format.</a:t>
            </a:r>
            <a:endParaRPr lang="ru-RU" dirty="0">
              <a:latin typeface="PT Sans Caption" panose="020B0603020203020204" pitchFamily="34" charset="-52"/>
            </a:endParaRPr>
          </a:p>
        </p:txBody>
      </p:sp>
      <p:sp>
        <p:nvSpPr>
          <p:cNvPr id="29" name="TextBox 28">
            <a:extLst>
              <a:ext uri="{FF2B5EF4-FFF2-40B4-BE49-F238E27FC236}">
                <a16:creationId xmlns:a16="http://schemas.microsoft.com/office/drawing/2014/main" id="{DF6051ED-8DE9-44A3-88C7-9DDCC4AF47E9}"/>
              </a:ext>
            </a:extLst>
          </p:cNvPr>
          <p:cNvSpPr txBox="1"/>
          <p:nvPr/>
        </p:nvSpPr>
        <p:spPr>
          <a:xfrm>
            <a:off x="8667299" y="6467688"/>
            <a:ext cx="4050349" cy="307777"/>
          </a:xfrm>
          <a:prstGeom prst="rect">
            <a:avLst/>
          </a:prstGeom>
          <a:noFill/>
        </p:spPr>
        <p:txBody>
          <a:bodyPr wrap="square">
            <a:spAutoFit/>
          </a:bodyPr>
          <a:lstStyle/>
          <a:p>
            <a:pPr lvl="0"/>
            <a:r>
              <a:rPr lang="ru-RU" sz="1400" b="1" dirty="0">
                <a:latin typeface="PT Sans Caption" panose="020B0603020203020204" pitchFamily="34" charset="-52"/>
              </a:rPr>
              <a:t>help.crpt-turon.uz </a:t>
            </a:r>
            <a:r>
              <a:rPr lang="en-US" sz="1400" b="1" u="sng" dirty="0">
                <a:latin typeface="PT Sans Caption" panose="020B0603020203020204" pitchFamily="34" charset="-52"/>
                <a:hlinkClick r:id="rId5"/>
              </a:rPr>
              <a:t>link</a:t>
            </a:r>
            <a:endParaRPr lang="ru-RU" sz="1400" dirty="0">
              <a:latin typeface="PT Sans Caption" panose="020B0603020203020204" pitchFamily="34" charset="-52"/>
            </a:endParaRPr>
          </a:p>
        </p:txBody>
      </p:sp>
      <p:sp>
        <p:nvSpPr>
          <p:cNvPr id="17" name="Овал 16">
            <a:extLst>
              <a:ext uri="{FF2B5EF4-FFF2-40B4-BE49-F238E27FC236}">
                <a16:creationId xmlns:a16="http://schemas.microsoft.com/office/drawing/2014/main" id="{26899D51-9F98-471C-B132-CDC33A083BE3}"/>
              </a:ext>
            </a:extLst>
          </p:cNvPr>
          <p:cNvSpPr/>
          <p:nvPr/>
        </p:nvSpPr>
        <p:spPr>
          <a:xfrm>
            <a:off x="6496997" y="1031889"/>
            <a:ext cx="854673" cy="78592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sp>
        <p:nvSpPr>
          <p:cNvPr id="18" name="TextBox 17">
            <a:extLst>
              <a:ext uri="{FF2B5EF4-FFF2-40B4-BE49-F238E27FC236}">
                <a16:creationId xmlns:a16="http://schemas.microsoft.com/office/drawing/2014/main" id="{52A2B344-E86B-4EDD-A70C-44CCF5EA403F}"/>
              </a:ext>
            </a:extLst>
          </p:cNvPr>
          <p:cNvSpPr txBox="1"/>
          <p:nvPr/>
        </p:nvSpPr>
        <p:spPr>
          <a:xfrm>
            <a:off x="6738281" y="1207985"/>
            <a:ext cx="303843" cy="461665"/>
          </a:xfrm>
          <a:prstGeom prst="rect">
            <a:avLst/>
          </a:prstGeom>
          <a:noFill/>
        </p:spPr>
        <p:txBody>
          <a:bodyPr wrap="square" rtlCol="0">
            <a:spAutoFit/>
          </a:bodyPr>
          <a:lstStyle/>
          <a:p>
            <a:r>
              <a:rPr lang="ru-RU" sz="2400" b="1" dirty="0">
                <a:solidFill>
                  <a:schemeClr val="bg1"/>
                </a:solidFill>
                <a:latin typeface="PT Sans Caption" panose="020B0603020203020204" pitchFamily="34" charset="-52"/>
              </a:rPr>
              <a:t>2</a:t>
            </a:r>
          </a:p>
        </p:txBody>
      </p:sp>
      <p:sp>
        <p:nvSpPr>
          <p:cNvPr id="20" name="TextBox 19">
            <a:extLst>
              <a:ext uri="{FF2B5EF4-FFF2-40B4-BE49-F238E27FC236}">
                <a16:creationId xmlns:a16="http://schemas.microsoft.com/office/drawing/2014/main" id="{0C4FC73B-7E7A-4DD8-972C-F9113BEFF516}"/>
              </a:ext>
            </a:extLst>
          </p:cNvPr>
          <p:cNvSpPr txBox="1"/>
          <p:nvPr/>
        </p:nvSpPr>
        <p:spPr>
          <a:xfrm>
            <a:off x="129072" y="2583783"/>
            <a:ext cx="3764369" cy="1477328"/>
          </a:xfrm>
          <a:prstGeom prst="rect">
            <a:avLst/>
          </a:prstGeom>
          <a:noFill/>
        </p:spPr>
        <p:txBody>
          <a:bodyPr wrap="square">
            <a:spAutoFit/>
          </a:bodyPr>
          <a:lstStyle/>
          <a:p>
            <a:r>
              <a:rPr lang="en-US" b="0" i="0" dirty="0">
                <a:effectLst/>
                <a:latin typeface="Inter"/>
              </a:rPr>
              <a:t>In the </a:t>
            </a:r>
            <a:r>
              <a:rPr lang="en-US" b="1" i="0" dirty="0">
                <a:effectLst/>
                <a:latin typeface="Inter"/>
              </a:rPr>
              <a:t>"Application information" </a:t>
            </a:r>
            <a:r>
              <a:rPr lang="en-US" b="0" i="0" dirty="0">
                <a:effectLst/>
                <a:latin typeface="Inter"/>
              </a:rPr>
              <a:t>section, you must fill in the required fields marked with "</a:t>
            </a:r>
            <a:r>
              <a:rPr lang="en-US" b="0" i="0" dirty="0">
                <a:solidFill>
                  <a:srgbClr val="FF0000"/>
                </a:solidFill>
                <a:effectLst/>
                <a:latin typeface="Inter"/>
              </a:rPr>
              <a:t>*</a:t>
            </a:r>
            <a:r>
              <a:rPr lang="en-US" b="0" i="0" dirty="0">
                <a:effectLst/>
                <a:latin typeface="Inter"/>
              </a:rPr>
              <a:t>": country of manufacture, date of manufacture, expiration date</a:t>
            </a:r>
            <a:endParaRPr lang="ru-RU" dirty="0"/>
          </a:p>
        </p:txBody>
      </p:sp>
      <p:sp>
        <p:nvSpPr>
          <p:cNvPr id="22" name="TextBox 21">
            <a:extLst>
              <a:ext uri="{FF2B5EF4-FFF2-40B4-BE49-F238E27FC236}">
                <a16:creationId xmlns:a16="http://schemas.microsoft.com/office/drawing/2014/main" id="{A51C22E6-0E5C-4869-844A-861299A8E3AD}"/>
              </a:ext>
            </a:extLst>
          </p:cNvPr>
          <p:cNvSpPr txBox="1"/>
          <p:nvPr/>
        </p:nvSpPr>
        <p:spPr>
          <a:xfrm>
            <a:off x="6945938" y="5149232"/>
            <a:ext cx="4390507" cy="646331"/>
          </a:xfrm>
          <a:prstGeom prst="rect">
            <a:avLst/>
          </a:prstGeom>
          <a:noFill/>
        </p:spPr>
        <p:txBody>
          <a:bodyPr wrap="square">
            <a:spAutoFit/>
          </a:bodyPr>
          <a:lstStyle/>
          <a:p>
            <a:r>
              <a:rPr lang="en-US" b="0" i="0" dirty="0">
                <a:solidFill>
                  <a:srgbClr val="434F61"/>
                </a:solidFill>
                <a:effectLst/>
                <a:latin typeface="Inter"/>
              </a:rPr>
              <a:t>After filling in all required fields, confirm sending the document using the EDS</a:t>
            </a:r>
            <a:endParaRPr lang="ru-RU" dirty="0"/>
          </a:p>
        </p:txBody>
      </p:sp>
      <p:sp>
        <p:nvSpPr>
          <p:cNvPr id="24" name="Овал 23">
            <a:extLst>
              <a:ext uri="{FF2B5EF4-FFF2-40B4-BE49-F238E27FC236}">
                <a16:creationId xmlns:a16="http://schemas.microsoft.com/office/drawing/2014/main" id="{75A8F8A9-3FD8-45F5-9F61-F1CE7D51E36C}"/>
              </a:ext>
            </a:extLst>
          </p:cNvPr>
          <p:cNvSpPr/>
          <p:nvPr/>
        </p:nvSpPr>
        <p:spPr>
          <a:xfrm>
            <a:off x="10692474" y="2591749"/>
            <a:ext cx="854673" cy="78592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sp>
        <p:nvSpPr>
          <p:cNvPr id="25" name="TextBox 24">
            <a:extLst>
              <a:ext uri="{FF2B5EF4-FFF2-40B4-BE49-F238E27FC236}">
                <a16:creationId xmlns:a16="http://schemas.microsoft.com/office/drawing/2014/main" id="{ABC6360C-7C6A-4890-98F3-5C966192C613}"/>
              </a:ext>
            </a:extLst>
          </p:cNvPr>
          <p:cNvSpPr txBox="1"/>
          <p:nvPr/>
        </p:nvSpPr>
        <p:spPr>
          <a:xfrm>
            <a:off x="10933758" y="2767845"/>
            <a:ext cx="303843" cy="461665"/>
          </a:xfrm>
          <a:prstGeom prst="rect">
            <a:avLst/>
          </a:prstGeom>
          <a:noFill/>
        </p:spPr>
        <p:txBody>
          <a:bodyPr wrap="square" rtlCol="0">
            <a:spAutoFit/>
          </a:bodyPr>
          <a:lstStyle/>
          <a:p>
            <a:r>
              <a:rPr lang="ru-RU" sz="2400" b="1" dirty="0">
                <a:solidFill>
                  <a:schemeClr val="bg1"/>
                </a:solidFill>
                <a:latin typeface="PT Sans Caption" panose="020B0603020203020204" pitchFamily="34" charset="-52"/>
              </a:rPr>
              <a:t>3</a:t>
            </a:r>
          </a:p>
        </p:txBody>
      </p:sp>
      <p:sp>
        <p:nvSpPr>
          <p:cNvPr id="26" name="Овал 25">
            <a:extLst>
              <a:ext uri="{FF2B5EF4-FFF2-40B4-BE49-F238E27FC236}">
                <a16:creationId xmlns:a16="http://schemas.microsoft.com/office/drawing/2014/main" id="{59B93895-CA8F-412C-98B3-1C0FAF291ABB}"/>
              </a:ext>
            </a:extLst>
          </p:cNvPr>
          <p:cNvSpPr/>
          <p:nvPr/>
        </p:nvSpPr>
        <p:spPr>
          <a:xfrm>
            <a:off x="3714051" y="2772893"/>
            <a:ext cx="854673" cy="78592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sp>
        <p:nvSpPr>
          <p:cNvPr id="28" name="TextBox 27">
            <a:extLst>
              <a:ext uri="{FF2B5EF4-FFF2-40B4-BE49-F238E27FC236}">
                <a16:creationId xmlns:a16="http://schemas.microsoft.com/office/drawing/2014/main" id="{85B69C5B-BE87-4733-A956-136E1952A1CB}"/>
              </a:ext>
            </a:extLst>
          </p:cNvPr>
          <p:cNvSpPr txBox="1"/>
          <p:nvPr/>
        </p:nvSpPr>
        <p:spPr>
          <a:xfrm>
            <a:off x="3955335" y="2948989"/>
            <a:ext cx="303843" cy="461665"/>
          </a:xfrm>
          <a:prstGeom prst="rect">
            <a:avLst/>
          </a:prstGeom>
          <a:noFill/>
        </p:spPr>
        <p:txBody>
          <a:bodyPr wrap="square" rtlCol="0">
            <a:spAutoFit/>
          </a:bodyPr>
          <a:lstStyle/>
          <a:p>
            <a:r>
              <a:rPr lang="ru-RU" sz="2400" b="1" dirty="0">
                <a:solidFill>
                  <a:schemeClr val="bg1"/>
                </a:solidFill>
                <a:latin typeface="PT Sans Caption" panose="020B0603020203020204" pitchFamily="34" charset="-52"/>
              </a:rPr>
              <a:t>4</a:t>
            </a:r>
          </a:p>
        </p:txBody>
      </p:sp>
      <p:sp>
        <p:nvSpPr>
          <p:cNvPr id="30" name="Овал 29">
            <a:extLst>
              <a:ext uri="{FF2B5EF4-FFF2-40B4-BE49-F238E27FC236}">
                <a16:creationId xmlns:a16="http://schemas.microsoft.com/office/drawing/2014/main" id="{5288564F-6B2F-4DC8-AD53-8F04EC7FBE8F}"/>
              </a:ext>
            </a:extLst>
          </p:cNvPr>
          <p:cNvSpPr/>
          <p:nvPr/>
        </p:nvSpPr>
        <p:spPr>
          <a:xfrm>
            <a:off x="449493" y="4839865"/>
            <a:ext cx="854673" cy="78592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sp>
        <p:nvSpPr>
          <p:cNvPr id="31" name="TextBox 30">
            <a:extLst>
              <a:ext uri="{FF2B5EF4-FFF2-40B4-BE49-F238E27FC236}">
                <a16:creationId xmlns:a16="http://schemas.microsoft.com/office/drawing/2014/main" id="{41850BFC-D264-420F-BB40-836E1D02FF6E}"/>
              </a:ext>
            </a:extLst>
          </p:cNvPr>
          <p:cNvSpPr txBox="1"/>
          <p:nvPr/>
        </p:nvSpPr>
        <p:spPr>
          <a:xfrm>
            <a:off x="690777" y="5015961"/>
            <a:ext cx="303843" cy="461665"/>
          </a:xfrm>
          <a:prstGeom prst="rect">
            <a:avLst/>
          </a:prstGeom>
          <a:noFill/>
        </p:spPr>
        <p:txBody>
          <a:bodyPr wrap="square" rtlCol="0">
            <a:spAutoFit/>
          </a:bodyPr>
          <a:lstStyle/>
          <a:p>
            <a:r>
              <a:rPr lang="ru-RU" sz="2400" b="1" dirty="0">
                <a:solidFill>
                  <a:schemeClr val="bg1"/>
                </a:solidFill>
                <a:latin typeface="PT Sans Caption" panose="020B0603020203020204" pitchFamily="34" charset="-52"/>
              </a:rPr>
              <a:t>5</a:t>
            </a:r>
          </a:p>
        </p:txBody>
      </p:sp>
      <p:sp>
        <p:nvSpPr>
          <p:cNvPr id="32" name="Овал 31">
            <a:extLst>
              <a:ext uri="{FF2B5EF4-FFF2-40B4-BE49-F238E27FC236}">
                <a16:creationId xmlns:a16="http://schemas.microsoft.com/office/drawing/2014/main" id="{EB02112E-0B7A-40BD-944B-1540E7A580F4}"/>
              </a:ext>
            </a:extLst>
          </p:cNvPr>
          <p:cNvSpPr/>
          <p:nvPr/>
        </p:nvSpPr>
        <p:spPr>
          <a:xfrm>
            <a:off x="5910636" y="5217937"/>
            <a:ext cx="854673" cy="78592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PT Sans Caption" panose="020B0603020203020204" pitchFamily="34" charset="-52"/>
            </a:endParaRPr>
          </a:p>
        </p:txBody>
      </p:sp>
      <p:sp>
        <p:nvSpPr>
          <p:cNvPr id="33" name="TextBox 32">
            <a:extLst>
              <a:ext uri="{FF2B5EF4-FFF2-40B4-BE49-F238E27FC236}">
                <a16:creationId xmlns:a16="http://schemas.microsoft.com/office/drawing/2014/main" id="{EC7EEAAA-31F1-4EB0-8502-1F294D834AC3}"/>
              </a:ext>
            </a:extLst>
          </p:cNvPr>
          <p:cNvSpPr txBox="1"/>
          <p:nvPr/>
        </p:nvSpPr>
        <p:spPr>
          <a:xfrm>
            <a:off x="6151920" y="5394033"/>
            <a:ext cx="303843" cy="461665"/>
          </a:xfrm>
          <a:prstGeom prst="rect">
            <a:avLst/>
          </a:prstGeom>
          <a:noFill/>
        </p:spPr>
        <p:txBody>
          <a:bodyPr wrap="square" rtlCol="0">
            <a:spAutoFit/>
          </a:bodyPr>
          <a:lstStyle/>
          <a:p>
            <a:r>
              <a:rPr lang="ru-RU" sz="2400" b="1" dirty="0">
                <a:solidFill>
                  <a:schemeClr val="bg1"/>
                </a:solidFill>
                <a:latin typeface="PT Sans Caption" panose="020B0603020203020204" pitchFamily="34" charset="-52"/>
              </a:rPr>
              <a:t>6</a:t>
            </a:r>
          </a:p>
        </p:txBody>
      </p:sp>
      <p:pic>
        <p:nvPicPr>
          <p:cNvPr id="34" name="Graphic 12">
            <a:extLst>
              <a:ext uri="{FF2B5EF4-FFF2-40B4-BE49-F238E27FC236}">
                <a16:creationId xmlns:a16="http://schemas.microsoft.com/office/drawing/2014/main" id="{F758ACF5-D70E-4C7A-843F-E700ACC2C4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0725132" y="1802396"/>
            <a:ext cx="598681" cy="623945"/>
          </a:xfrm>
          <a:prstGeom prst="rect">
            <a:avLst/>
          </a:prstGeom>
        </p:spPr>
      </p:pic>
      <p:pic>
        <p:nvPicPr>
          <p:cNvPr id="36" name="Graphic 12">
            <a:extLst>
              <a:ext uri="{FF2B5EF4-FFF2-40B4-BE49-F238E27FC236}">
                <a16:creationId xmlns:a16="http://schemas.microsoft.com/office/drawing/2014/main" id="{421DEE4C-CB76-4BEE-ACED-C294702785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717733" y="2853881"/>
            <a:ext cx="598681" cy="623945"/>
          </a:xfrm>
          <a:prstGeom prst="rect">
            <a:avLst/>
          </a:prstGeom>
        </p:spPr>
      </p:pic>
      <p:pic>
        <p:nvPicPr>
          <p:cNvPr id="37" name="Graphic 12">
            <a:extLst>
              <a:ext uri="{FF2B5EF4-FFF2-40B4-BE49-F238E27FC236}">
                <a16:creationId xmlns:a16="http://schemas.microsoft.com/office/drawing/2014/main" id="{55B1C419-4D02-4DFE-AA6D-E916FA16B2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245655" y="4143351"/>
            <a:ext cx="598681" cy="623945"/>
          </a:xfrm>
          <a:prstGeom prst="rect">
            <a:avLst/>
          </a:prstGeom>
        </p:spPr>
      </p:pic>
      <p:pic>
        <p:nvPicPr>
          <p:cNvPr id="38" name="Graphic 12">
            <a:extLst>
              <a:ext uri="{FF2B5EF4-FFF2-40B4-BE49-F238E27FC236}">
                <a16:creationId xmlns:a16="http://schemas.microsoft.com/office/drawing/2014/main" id="{334E49E5-0205-4BE7-98E3-BCE1B7BC10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7073" y="5313813"/>
            <a:ext cx="598681" cy="623945"/>
          </a:xfrm>
          <a:prstGeom prst="rect">
            <a:avLst/>
          </a:prstGeom>
        </p:spPr>
      </p:pic>
    </p:spTree>
    <p:extLst>
      <p:ext uri="{BB962C8B-B14F-4D97-AF65-F5344CB8AC3E}">
        <p14:creationId xmlns:p14="http://schemas.microsoft.com/office/powerpoint/2010/main" val="333593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73">
            <a:extLst>
              <a:ext uri="{FF2B5EF4-FFF2-40B4-BE49-F238E27FC236}">
                <a16:creationId xmlns:a16="http://schemas.microsoft.com/office/drawing/2014/main" id="{656DF004-2057-4DF1-87DD-AA4049D15A0B}"/>
              </a:ext>
            </a:extLst>
          </p:cNvPr>
          <p:cNvPicPr>
            <a:picLocks noChangeAspect="1"/>
          </p:cNvPicPr>
          <p:nvPr/>
        </p:nvPicPr>
        <p:blipFill>
          <a:blip r:embed="rId2">
            <a:alphaModFix amt="37000"/>
          </a:blip>
          <a:srcRect/>
          <a:stretch/>
        </p:blipFill>
        <p:spPr>
          <a:xfrm>
            <a:off x="114300" y="0"/>
            <a:ext cx="12192000" cy="6858000"/>
          </a:xfrm>
          <a:prstGeom prst="rect">
            <a:avLst/>
          </a:prstGeom>
        </p:spPr>
      </p:pic>
      <p:graphicFrame>
        <p:nvGraphicFramePr>
          <p:cNvPr id="6" name="Схема 5">
            <a:extLst>
              <a:ext uri="{FF2B5EF4-FFF2-40B4-BE49-F238E27FC236}">
                <a16:creationId xmlns:a16="http://schemas.microsoft.com/office/drawing/2014/main" id="{3C46CBAD-DAC4-41F7-BC77-3D372D112E45}"/>
              </a:ext>
            </a:extLst>
          </p:cNvPr>
          <p:cNvGraphicFramePr/>
          <p:nvPr>
            <p:extLst>
              <p:ext uri="{D42A27DB-BD31-4B8C-83A1-F6EECF244321}">
                <p14:modId xmlns:p14="http://schemas.microsoft.com/office/powerpoint/2010/main" val="2677302484"/>
              </p:ext>
            </p:extLst>
          </p:nvPr>
        </p:nvGraphicFramePr>
        <p:xfrm>
          <a:off x="405245" y="801567"/>
          <a:ext cx="11591350" cy="563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8E6B162-EE0D-4223-850A-AC10C37223E5}"/>
              </a:ext>
            </a:extLst>
          </p:cNvPr>
          <p:cNvSpPr txBox="1"/>
          <p:nvPr/>
        </p:nvSpPr>
        <p:spPr>
          <a:xfrm>
            <a:off x="827816" y="1235529"/>
            <a:ext cx="518747" cy="646331"/>
          </a:xfrm>
          <a:prstGeom prst="rect">
            <a:avLst/>
          </a:prstGeom>
          <a:noFill/>
        </p:spPr>
        <p:txBody>
          <a:bodyPr wrap="square" rtlCol="0">
            <a:spAutoFit/>
          </a:bodyPr>
          <a:lstStyle/>
          <a:p>
            <a:pPr algn="ctr"/>
            <a:r>
              <a:rPr lang="ru-RU" sz="3600" b="1" dirty="0">
                <a:solidFill>
                  <a:schemeClr val="accent6"/>
                </a:solidFill>
                <a:latin typeface="PT Sans Caption" panose="020B0603020203020204" pitchFamily="34" charset="-52"/>
              </a:rPr>
              <a:t>1</a:t>
            </a:r>
          </a:p>
        </p:txBody>
      </p:sp>
      <p:sp>
        <p:nvSpPr>
          <p:cNvPr id="8" name="TextBox 7">
            <a:extLst>
              <a:ext uri="{FF2B5EF4-FFF2-40B4-BE49-F238E27FC236}">
                <a16:creationId xmlns:a16="http://schemas.microsoft.com/office/drawing/2014/main" id="{E7521BA5-DD5D-45C4-BE1C-5A95CC398794}"/>
              </a:ext>
            </a:extLst>
          </p:cNvPr>
          <p:cNvSpPr txBox="1"/>
          <p:nvPr/>
        </p:nvSpPr>
        <p:spPr>
          <a:xfrm>
            <a:off x="1346563" y="2662562"/>
            <a:ext cx="518747" cy="646331"/>
          </a:xfrm>
          <a:prstGeom prst="rect">
            <a:avLst/>
          </a:prstGeom>
          <a:noFill/>
        </p:spPr>
        <p:txBody>
          <a:bodyPr wrap="square" rtlCol="0">
            <a:spAutoFit/>
          </a:bodyPr>
          <a:lstStyle/>
          <a:p>
            <a:pPr algn="ctr"/>
            <a:r>
              <a:rPr lang="ru-RU" sz="3600" b="1" dirty="0">
                <a:solidFill>
                  <a:schemeClr val="accent6"/>
                </a:solidFill>
                <a:latin typeface="PT Sans Caption" panose="020B0603020203020204" pitchFamily="34" charset="-52"/>
              </a:rPr>
              <a:t>2</a:t>
            </a:r>
          </a:p>
        </p:txBody>
      </p:sp>
      <p:sp>
        <p:nvSpPr>
          <p:cNvPr id="9" name="TextBox 8">
            <a:extLst>
              <a:ext uri="{FF2B5EF4-FFF2-40B4-BE49-F238E27FC236}">
                <a16:creationId xmlns:a16="http://schemas.microsoft.com/office/drawing/2014/main" id="{BE45581C-E2A6-4267-B575-8456D9F9A6C3}"/>
              </a:ext>
            </a:extLst>
          </p:cNvPr>
          <p:cNvSpPr txBox="1"/>
          <p:nvPr/>
        </p:nvSpPr>
        <p:spPr>
          <a:xfrm>
            <a:off x="1349118" y="4078010"/>
            <a:ext cx="518747" cy="646331"/>
          </a:xfrm>
          <a:prstGeom prst="rect">
            <a:avLst/>
          </a:prstGeom>
          <a:noFill/>
        </p:spPr>
        <p:txBody>
          <a:bodyPr wrap="square" rtlCol="0">
            <a:spAutoFit/>
          </a:bodyPr>
          <a:lstStyle/>
          <a:p>
            <a:pPr algn="ctr"/>
            <a:r>
              <a:rPr lang="ru-RU" sz="3600" b="1" dirty="0">
                <a:solidFill>
                  <a:schemeClr val="accent6"/>
                </a:solidFill>
                <a:latin typeface="PT Sans Caption" panose="020B0603020203020204" pitchFamily="34" charset="-52"/>
              </a:rPr>
              <a:t>3</a:t>
            </a:r>
          </a:p>
        </p:txBody>
      </p:sp>
      <p:sp>
        <p:nvSpPr>
          <p:cNvPr id="10" name="TextBox 9">
            <a:extLst>
              <a:ext uri="{FF2B5EF4-FFF2-40B4-BE49-F238E27FC236}">
                <a16:creationId xmlns:a16="http://schemas.microsoft.com/office/drawing/2014/main" id="{A07F3AE7-6C88-4056-A01E-C40C16EBE993}"/>
              </a:ext>
            </a:extLst>
          </p:cNvPr>
          <p:cNvSpPr txBox="1"/>
          <p:nvPr/>
        </p:nvSpPr>
        <p:spPr>
          <a:xfrm>
            <a:off x="776581" y="5457286"/>
            <a:ext cx="518747" cy="646331"/>
          </a:xfrm>
          <a:prstGeom prst="rect">
            <a:avLst/>
          </a:prstGeom>
          <a:noFill/>
        </p:spPr>
        <p:txBody>
          <a:bodyPr wrap="square" rtlCol="0">
            <a:spAutoFit/>
          </a:bodyPr>
          <a:lstStyle/>
          <a:p>
            <a:pPr algn="ctr"/>
            <a:r>
              <a:rPr lang="ru-RU" sz="3600" b="1" dirty="0">
                <a:solidFill>
                  <a:schemeClr val="accent6"/>
                </a:solidFill>
                <a:latin typeface="PT Sans Caption" panose="020B0603020203020204" pitchFamily="34" charset="-52"/>
              </a:rPr>
              <a:t>4</a:t>
            </a:r>
          </a:p>
        </p:txBody>
      </p:sp>
      <p:sp>
        <p:nvSpPr>
          <p:cNvPr id="13" name="Прямоугольник: скругленные углы 12">
            <a:extLst>
              <a:ext uri="{FF2B5EF4-FFF2-40B4-BE49-F238E27FC236}">
                <a16:creationId xmlns:a16="http://schemas.microsoft.com/office/drawing/2014/main" id="{6C35CA80-BFBF-4D89-B253-D7EDC5E6CF0D}"/>
              </a:ext>
            </a:extLst>
          </p:cNvPr>
          <p:cNvSpPr/>
          <p:nvPr/>
        </p:nvSpPr>
        <p:spPr>
          <a:xfrm>
            <a:off x="1035955" y="161064"/>
            <a:ext cx="10960640" cy="479440"/>
          </a:xfrm>
          <a:prstGeom prst="roundRect">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PT Sans Caption" panose="020B0603020203020204" pitchFamily="34" charset="-52"/>
              </a:rPr>
              <a:t>AGGREGATION of Labeling Codes</a:t>
            </a:r>
            <a:endParaRPr lang="ru-RU" dirty="0">
              <a:solidFill>
                <a:schemeClr val="bg1"/>
              </a:solidFill>
              <a:latin typeface="PT Sans Caption" panose="020B0603020203020204" pitchFamily="34" charset="-52"/>
            </a:endParaRPr>
          </a:p>
        </p:txBody>
      </p:sp>
      <p:pic>
        <p:nvPicPr>
          <p:cNvPr id="14" name="Рисунок 13">
            <a:extLst>
              <a:ext uri="{FF2B5EF4-FFF2-40B4-BE49-F238E27FC236}">
                <a16:creationId xmlns:a16="http://schemas.microsoft.com/office/drawing/2014/main" id="{94EC6F1D-CB96-42D8-B823-0BCC1B22249C}"/>
              </a:ext>
            </a:extLst>
          </p:cNvPr>
          <p:cNvPicPr/>
          <p:nvPr/>
        </p:nvPicPr>
        <p:blipFill rotWithShape="1">
          <a:blip r:embed="rId8" cstate="print">
            <a:extLst>
              <a:ext uri="{28A0092B-C50C-407E-A947-70E740481C1C}">
                <a14:useLocalDpi xmlns:a14="http://schemas.microsoft.com/office/drawing/2010/main" val="0"/>
              </a:ext>
            </a:extLst>
          </a:blip>
          <a:srcRect t="13157" r="62729" b="12874"/>
          <a:stretch/>
        </p:blipFill>
        <p:spPr bwMode="auto">
          <a:xfrm>
            <a:off x="305266" y="161064"/>
            <a:ext cx="483332" cy="483332"/>
          </a:xfrm>
          <a:prstGeom prst="rect">
            <a:avLst/>
          </a:prstGeom>
          <a:noFill/>
          <a:ln>
            <a:noFill/>
          </a:ln>
        </p:spPr>
      </p:pic>
      <p:sp>
        <p:nvSpPr>
          <p:cNvPr id="16" name="TextBox 15">
            <a:extLst>
              <a:ext uri="{FF2B5EF4-FFF2-40B4-BE49-F238E27FC236}">
                <a16:creationId xmlns:a16="http://schemas.microsoft.com/office/drawing/2014/main" id="{DA00D97D-F822-41D5-9A19-CD67A052AA24}"/>
              </a:ext>
            </a:extLst>
          </p:cNvPr>
          <p:cNvSpPr txBox="1"/>
          <p:nvPr/>
        </p:nvSpPr>
        <p:spPr>
          <a:xfrm>
            <a:off x="912783" y="6431804"/>
            <a:ext cx="11206984" cy="369332"/>
          </a:xfrm>
          <a:prstGeom prst="rect">
            <a:avLst/>
          </a:prstGeom>
          <a:noFill/>
        </p:spPr>
        <p:txBody>
          <a:bodyPr wrap="square" anchor="ctr">
            <a:spAutoFit/>
          </a:bodyPr>
          <a:lstStyle/>
          <a:p>
            <a:pPr lvl="0"/>
            <a:r>
              <a:rPr lang="en-US" b="1" i="0" dirty="0">
                <a:effectLst/>
                <a:latin typeface="Inter"/>
              </a:rPr>
              <a:t>IMPORTANT: the key and verification code (crypto tail) are not added to the CSV file for the Aggregation report.</a:t>
            </a:r>
            <a:endParaRPr lang="ru-RU" b="1" dirty="0">
              <a:latin typeface="PT Sans Caption" panose="020B0603020203020204" pitchFamily="34" charset="-52"/>
            </a:endParaRPr>
          </a:p>
        </p:txBody>
      </p:sp>
      <p:pic>
        <p:nvPicPr>
          <p:cNvPr id="17" name="Рисунок 16" descr="Восклицательный знак со сплошной заливкой">
            <a:extLst>
              <a:ext uri="{FF2B5EF4-FFF2-40B4-BE49-F238E27FC236}">
                <a16:creationId xmlns:a16="http://schemas.microsoft.com/office/drawing/2014/main" id="{C190EF6A-D27A-461E-A7ED-74B379E9B9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7728" y="6474949"/>
            <a:ext cx="280176" cy="280176"/>
          </a:xfrm>
          <a:prstGeom prst="rect">
            <a:avLst/>
          </a:prstGeom>
        </p:spPr>
      </p:pic>
    </p:spTree>
    <p:extLst>
      <p:ext uri="{BB962C8B-B14F-4D97-AF65-F5344CB8AC3E}">
        <p14:creationId xmlns:p14="http://schemas.microsoft.com/office/powerpoint/2010/main" val="59213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73">
            <a:extLst>
              <a:ext uri="{FF2B5EF4-FFF2-40B4-BE49-F238E27FC236}">
                <a16:creationId xmlns:a16="http://schemas.microsoft.com/office/drawing/2014/main" id="{656DF004-2057-4DF1-87DD-AA4049D15A0B}"/>
              </a:ext>
            </a:extLst>
          </p:cNvPr>
          <p:cNvPicPr>
            <a:picLocks noChangeAspect="1"/>
          </p:cNvPicPr>
          <p:nvPr/>
        </p:nvPicPr>
        <p:blipFill>
          <a:blip r:embed="rId2">
            <a:alphaModFix amt="37000"/>
          </a:blip>
          <a:srcRect/>
          <a:stretch/>
        </p:blipFill>
        <p:spPr>
          <a:xfrm>
            <a:off x="87406" y="0"/>
            <a:ext cx="12192000" cy="6858000"/>
          </a:xfrm>
          <a:prstGeom prst="rect">
            <a:avLst/>
          </a:prstGeom>
        </p:spPr>
      </p:pic>
      <p:sp>
        <p:nvSpPr>
          <p:cNvPr id="13" name="Прямоугольник: скругленные углы 12">
            <a:extLst>
              <a:ext uri="{FF2B5EF4-FFF2-40B4-BE49-F238E27FC236}">
                <a16:creationId xmlns:a16="http://schemas.microsoft.com/office/drawing/2014/main" id="{6C35CA80-BFBF-4D89-B253-D7EDC5E6CF0D}"/>
              </a:ext>
            </a:extLst>
          </p:cNvPr>
          <p:cNvSpPr/>
          <p:nvPr/>
        </p:nvSpPr>
        <p:spPr>
          <a:xfrm>
            <a:off x="1035955" y="161064"/>
            <a:ext cx="10960640" cy="479440"/>
          </a:xfrm>
          <a:prstGeom prst="roundRect">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PT Sans Caption" panose="020B0603020203020204" pitchFamily="34" charset="-52"/>
              </a:rPr>
              <a:t>Registration of AIC</a:t>
            </a:r>
            <a:endParaRPr lang="ru-RU" dirty="0">
              <a:solidFill>
                <a:schemeClr val="bg1"/>
              </a:solidFill>
              <a:latin typeface="PT Sans Caption" panose="020B0603020203020204" pitchFamily="34" charset="-52"/>
            </a:endParaRPr>
          </a:p>
        </p:txBody>
      </p:sp>
      <p:pic>
        <p:nvPicPr>
          <p:cNvPr id="14" name="Рисунок 13">
            <a:extLst>
              <a:ext uri="{FF2B5EF4-FFF2-40B4-BE49-F238E27FC236}">
                <a16:creationId xmlns:a16="http://schemas.microsoft.com/office/drawing/2014/main" id="{94EC6F1D-CB96-42D8-B823-0BCC1B22249C}"/>
              </a:ext>
            </a:extLst>
          </p:cNvPr>
          <p:cNvPicPr/>
          <p:nvPr/>
        </p:nvPicPr>
        <p:blipFill rotWithShape="1">
          <a:blip r:embed="rId3" cstate="print">
            <a:extLst>
              <a:ext uri="{28A0092B-C50C-407E-A947-70E740481C1C}">
                <a14:useLocalDpi xmlns:a14="http://schemas.microsoft.com/office/drawing/2010/main" val="0"/>
              </a:ext>
            </a:extLst>
          </a:blip>
          <a:srcRect t="13157" r="62729" b="12874"/>
          <a:stretch/>
        </p:blipFill>
        <p:spPr bwMode="auto">
          <a:xfrm>
            <a:off x="305266" y="161064"/>
            <a:ext cx="483332" cy="483332"/>
          </a:xfrm>
          <a:prstGeom prst="rect">
            <a:avLst/>
          </a:prstGeom>
          <a:noFill/>
          <a:ln>
            <a:noFill/>
          </a:ln>
        </p:spPr>
      </p:pic>
      <p:sp>
        <p:nvSpPr>
          <p:cNvPr id="18" name="TextBox 17">
            <a:extLst>
              <a:ext uri="{FF2B5EF4-FFF2-40B4-BE49-F238E27FC236}">
                <a16:creationId xmlns:a16="http://schemas.microsoft.com/office/drawing/2014/main" id="{03E8BA4F-7295-45A7-A0BC-68E503F9E419}"/>
              </a:ext>
            </a:extLst>
          </p:cNvPr>
          <p:cNvSpPr txBox="1"/>
          <p:nvPr/>
        </p:nvSpPr>
        <p:spPr>
          <a:xfrm>
            <a:off x="196314" y="996514"/>
            <a:ext cx="11799371" cy="1815882"/>
          </a:xfrm>
          <a:prstGeom prst="rect">
            <a:avLst/>
          </a:prstGeom>
          <a:noFill/>
        </p:spPr>
        <p:txBody>
          <a:bodyPr wrap="square">
            <a:spAutoFit/>
          </a:bodyPr>
          <a:lstStyle>
            <a:defPPr>
              <a:defRPr lang="ru-RU"/>
            </a:defPPr>
            <a:lvl1pPr>
              <a:defRPr b="0" i="0">
                <a:solidFill>
                  <a:srgbClr val="434F61"/>
                </a:solidFill>
                <a:effectLst/>
                <a:latin typeface="Inter"/>
              </a:defRPr>
            </a:lvl1pPr>
          </a:lstStyle>
          <a:p>
            <a:r>
              <a:rPr lang="en-US" sz="1400" dirty="0">
                <a:solidFill>
                  <a:schemeClr val="tx1"/>
                </a:solidFill>
                <a:latin typeface="PT Sans Caption" panose="020B0603020203020204" pitchFamily="34" charset="-52"/>
              </a:rPr>
              <a:t>The AIC is generated by NIS "Asl </a:t>
            </a:r>
            <a:r>
              <a:rPr lang="en-US" sz="1400" dirty="0" err="1">
                <a:solidFill>
                  <a:schemeClr val="tx1"/>
                </a:solidFill>
                <a:latin typeface="PT Sans Caption" panose="020B0603020203020204" pitchFamily="34" charset="-52"/>
              </a:rPr>
              <a:t>Belgisi</a:t>
            </a:r>
            <a:r>
              <a:rPr lang="en-US" sz="1400" dirty="0">
                <a:solidFill>
                  <a:schemeClr val="tx1"/>
                </a:solidFill>
                <a:latin typeface="PT Sans Caption" panose="020B0603020203020204" pitchFamily="34" charset="-52"/>
              </a:rPr>
              <a:t>" at the request of the importer and represents a unique sequence of characters (</a:t>
            </a:r>
            <a:r>
              <a:rPr lang="en-US" sz="1400" b="1" dirty="0">
                <a:solidFill>
                  <a:schemeClr val="tx1"/>
                </a:solidFill>
                <a:latin typeface="PT Sans Caption" panose="020B0603020203020204" pitchFamily="34" charset="-52"/>
              </a:rPr>
              <a:t>25 digits</a:t>
            </a:r>
            <a:r>
              <a:rPr lang="en-US" sz="1400" dirty="0">
                <a:solidFill>
                  <a:schemeClr val="tx1"/>
                </a:solidFill>
                <a:latin typeface="PT Sans Caption" panose="020B0603020203020204" pitchFamily="34" charset="-52"/>
              </a:rPr>
              <a:t>), including three groups of data:</a:t>
            </a:r>
          </a:p>
          <a:p>
            <a:pPr marL="285750" indent="-285750">
              <a:buFont typeface="Wingdings" panose="05000000000000000000" pitchFamily="2" charset="2"/>
              <a:buChar char="§"/>
            </a:pPr>
            <a:r>
              <a:rPr lang="en-US" sz="1400" b="1" dirty="0">
                <a:solidFill>
                  <a:schemeClr val="tx1"/>
                </a:solidFill>
                <a:latin typeface="PT Sans Caption" panose="020B0603020203020204" pitchFamily="34" charset="-52"/>
              </a:rPr>
              <a:t>the first group of data </a:t>
            </a:r>
            <a:r>
              <a:rPr lang="en-US" sz="1400" dirty="0">
                <a:solidFill>
                  <a:schemeClr val="tx1"/>
                </a:solidFill>
                <a:latin typeface="PT Sans Caption" panose="020B0603020203020204" pitchFamily="34" charset="-52"/>
              </a:rPr>
              <a:t>consists of 14 digits and contains the importer's INN (for legal entities, in this case it is supplemented with preceding zeros up to 14 digits) or the importer's PINFL (for individual entrepreneurs);</a:t>
            </a:r>
          </a:p>
          <a:p>
            <a:pPr marL="285750" indent="-285750">
              <a:buFont typeface="Arial" panose="020B0604020202020204" pitchFamily="34" charset="0"/>
              <a:buChar char="•"/>
            </a:pPr>
            <a:r>
              <a:rPr lang="en-US" sz="1400" b="1" dirty="0">
                <a:solidFill>
                  <a:schemeClr val="tx1"/>
                </a:solidFill>
                <a:latin typeface="PT Sans Caption" panose="020B0603020203020204" pitchFamily="34" charset="-52"/>
              </a:rPr>
              <a:t>the second group of data </a:t>
            </a:r>
            <a:r>
              <a:rPr lang="en-US" sz="1400" dirty="0">
                <a:solidFill>
                  <a:schemeClr val="tx1"/>
                </a:solidFill>
                <a:latin typeface="PT Sans Caption" panose="020B0603020203020204" pitchFamily="34" charset="-52"/>
              </a:rPr>
              <a:t>consists of 6 digits and is the date when the aggregated import code was generated by the operator (in DDMMYY format);</a:t>
            </a:r>
            <a:endParaRPr lang="ru-RU" sz="1400" dirty="0">
              <a:solidFill>
                <a:schemeClr val="tx1"/>
              </a:solidFill>
              <a:latin typeface="PT Sans Caption" panose="020B0603020203020204" pitchFamily="34" charset="-52"/>
            </a:endParaRPr>
          </a:p>
          <a:p>
            <a:pPr marL="285750" indent="-285750">
              <a:buFont typeface="Arial" panose="020B0604020202020204" pitchFamily="34" charset="0"/>
              <a:buChar char="•"/>
            </a:pPr>
            <a:r>
              <a:rPr lang="en-US" sz="1400" b="1" dirty="0">
                <a:solidFill>
                  <a:schemeClr val="tx1"/>
                </a:solidFill>
                <a:latin typeface="PT Sans Caption" panose="020B0603020203020204" pitchFamily="34" charset="-52"/>
              </a:rPr>
              <a:t>The third group of data </a:t>
            </a:r>
            <a:r>
              <a:rPr lang="en-US" sz="1400" dirty="0">
                <a:solidFill>
                  <a:schemeClr val="tx1"/>
                </a:solidFill>
                <a:latin typeface="PT Sans Caption" panose="020B0603020203020204" pitchFamily="34" charset="-52"/>
              </a:rPr>
              <a:t>consists of 5 digits (numbers), which are generated automatically by the operator according to an arbitrary (usually sequential) assignment order and ensure the uniqueness of the aggregated import code.</a:t>
            </a:r>
            <a:endParaRPr lang="ru-RU" sz="1400" dirty="0">
              <a:solidFill>
                <a:schemeClr val="tx1"/>
              </a:solidFill>
              <a:latin typeface="PT Sans Caption" panose="020B0603020203020204" pitchFamily="34" charset="-52"/>
            </a:endParaRPr>
          </a:p>
        </p:txBody>
      </p:sp>
      <p:sp>
        <p:nvSpPr>
          <p:cNvPr id="19" name="TextBox 18">
            <a:extLst>
              <a:ext uri="{FF2B5EF4-FFF2-40B4-BE49-F238E27FC236}">
                <a16:creationId xmlns:a16="http://schemas.microsoft.com/office/drawing/2014/main" id="{AE9B645F-A444-40D2-AFEA-D05868FD73BD}"/>
              </a:ext>
            </a:extLst>
          </p:cNvPr>
          <p:cNvSpPr txBox="1"/>
          <p:nvPr/>
        </p:nvSpPr>
        <p:spPr>
          <a:xfrm>
            <a:off x="196314" y="2951946"/>
            <a:ext cx="6190128" cy="1169551"/>
          </a:xfrm>
          <a:prstGeom prst="rect">
            <a:avLst/>
          </a:prstGeom>
          <a:noFill/>
        </p:spPr>
        <p:txBody>
          <a:bodyPr wrap="square">
            <a:spAutoFit/>
          </a:bodyPr>
          <a:lstStyle>
            <a:defPPr>
              <a:defRPr lang="ru-RU"/>
            </a:defPPr>
            <a:lvl1pPr>
              <a:defRPr sz="1400" b="0" i="0">
                <a:effectLst/>
                <a:latin typeface="PT Sans Caption" panose="020B0603020203020204" pitchFamily="34" charset="-52"/>
              </a:defRPr>
            </a:lvl1pPr>
          </a:lstStyle>
          <a:p>
            <a:r>
              <a:rPr lang="en-US" dirty="0"/>
              <a:t>Example: </a:t>
            </a:r>
            <a:r>
              <a:rPr lang="en-US" b="1" dirty="0"/>
              <a:t>0000030779729213102200004</a:t>
            </a:r>
            <a:r>
              <a:rPr lang="en-US" dirty="0"/>
              <a:t>, where:</a:t>
            </a:r>
          </a:p>
          <a:p>
            <a:pPr marL="285750" indent="-285750">
              <a:buFont typeface="Wingdings" panose="05000000000000000000" pitchFamily="2" charset="2"/>
              <a:buChar char="§"/>
            </a:pPr>
            <a:r>
              <a:rPr lang="ru-RU" dirty="0"/>
              <a:t>307797292 – </a:t>
            </a:r>
            <a:r>
              <a:rPr lang="en-US" dirty="0"/>
              <a:t>TIN of the importer who received the AIC code</a:t>
            </a:r>
            <a:r>
              <a:rPr lang="ru-RU" dirty="0"/>
              <a:t>;</a:t>
            </a:r>
          </a:p>
          <a:p>
            <a:pPr marL="285750" indent="-285750">
              <a:buFont typeface="Arial" panose="020B0604020202020204" pitchFamily="34" charset="0"/>
              <a:buChar char="•"/>
            </a:pPr>
            <a:r>
              <a:rPr lang="ru-RU" dirty="0"/>
              <a:t>1210222 – </a:t>
            </a:r>
            <a:r>
              <a:rPr lang="en-US" dirty="0"/>
              <a:t>The date of the AIC code generation is October 12, 2022</a:t>
            </a:r>
            <a:r>
              <a:rPr lang="ru-RU" dirty="0"/>
              <a:t>;</a:t>
            </a:r>
          </a:p>
          <a:p>
            <a:pPr marL="285750" indent="-285750">
              <a:buFont typeface="Arial" panose="020B0604020202020204" pitchFamily="34" charset="0"/>
              <a:buChar char="•"/>
            </a:pPr>
            <a:r>
              <a:rPr lang="ru-RU" dirty="0"/>
              <a:t>4 – </a:t>
            </a:r>
            <a:r>
              <a:rPr lang="en-US" dirty="0"/>
              <a:t>the serial number of the AIC code.</a:t>
            </a:r>
            <a:endParaRPr lang="ru-RU" dirty="0"/>
          </a:p>
        </p:txBody>
      </p:sp>
      <p:graphicFrame>
        <p:nvGraphicFramePr>
          <p:cNvPr id="4" name="Схема 3">
            <a:extLst>
              <a:ext uri="{FF2B5EF4-FFF2-40B4-BE49-F238E27FC236}">
                <a16:creationId xmlns:a16="http://schemas.microsoft.com/office/drawing/2014/main" id="{C5EE93B0-A364-460B-826E-A0824F4456B7}"/>
              </a:ext>
            </a:extLst>
          </p:cNvPr>
          <p:cNvGraphicFramePr/>
          <p:nvPr>
            <p:extLst>
              <p:ext uri="{D42A27DB-BD31-4B8C-83A1-F6EECF244321}">
                <p14:modId xmlns:p14="http://schemas.microsoft.com/office/powerpoint/2010/main" val="2298155090"/>
              </p:ext>
            </p:extLst>
          </p:nvPr>
        </p:nvGraphicFramePr>
        <p:xfrm>
          <a:off x="305265" y="4045604"/>
          <a:ext cx="11519181" cy="795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09073AC8-224A-4ABE-AE4C-76D6E177A552}"/>
              </a:ext>
            </a:extLst>
          </p:cNvPr>
          <p:cNvSpPr txBox="1"/>
          <p:nvPr/>
        </p:nvSpPr>
        <p:spPr>
          <a:xfrm>
            <a:off x="209760" y="4907396"/>
            <a:ext cx="11614686" cy="307777"/>
          </a:xfrm>
          <a:prstGeom prst="rect">
            <a:avLst/>
          </a:prstGeom>
          <a:noFill/>
        </p:spPr>
        <p:txBody>
          <a:bodyPr wrap="square">
            <a:spAutoFit/>
          </a:bodyPr>
          <a:lstStyle/>
          <a:p>
            <a:r>
              <a:rPr lang="ru-RU" sz="1400" b="0" i="0" dirty="0">
                <a:effectLst/>
                <a:latin typeface="PT Sans Caption" panose="020B0603020203020204" pitchFamily="34" charset="-52"/>
              </a:rPr>
              <a:t>❗ </a:t>
            </a:r>
            <a:r>
              <a:rPr lang="en-US" sz="1400" b="0" i="0" dirty="0">
                <a:effectLst/>
                <a:latin typeface="PT Sans Caption" panose="020B0603020203020204" pitchFamily="34" charset="-52"/>
              </a:rPr>
              <a:t>To create an AIC in your personal account, you need the role </a:t>
            </a:r>
            <a:r>
              <a:rPr lang="en-US" sz="1400" b="0" i="0" dirty="0">
                <a:solidFill>
                  <a:srgbClr val="FF0000"/>
                </a:solidFill>
                <a:effectLst/>
                <a:latin typeface="PT Sans Caption" panose="020B0603020203020204" pitchFamily="34" charset="-52"/>
                <a:hlinkClick r:id="rId9"/>
              </a:rPr>
              <a:t>The document creator </a:t>
            </a:r>
            <a:r>
              <a:rPr lang="en-US" sz="1400" b="0" i="0" dirty="0">
                <a:effectLst/>
                <a:latin typeface="PT Sans Caption" panose="020B0603020203020204" pitchFamily="34" charset="-52"/>
              </a:rPr>
              <a:t>is an </a:t>
            </a:r>
            <a:r>
              <a:rPr lang="en-US" sz="1400" b="1" i="0" dirty="0">
                <a:effectLst/>
                <a:latin typeface="PT Sans Caption" panose="020B0603020203020204" pitchFamily="34" charset="-52"/>
              </a:rPr>
              <a:t>Aggregated import code</a:t>
            </a:r>
            <a:r>
              <a:rPr lang="en-US" sz="1400" b="0" i="0" dirty="0">
                <a:effectLst/>
                <a:latin typeface="PT Sans Caption" panose="020B0603020203020204" pitchFamily="34" charset="-52"/>
              </a:rPr>
              <a:t>.</a:t>
            </a:r>
            <a:endParaRPr lang="ru-RU" sz="1400" dirty="0">
              <a:latin typeface="PT Sans Caption" panose="020B0603020203020204" pitchFamily="34" charset="-52"/>
            </a:endParaRPr>
          </a:p>
        </p:txBody>
      </p:sp>
      <p:sp>
        <p:nvSpPr>
          <p:cNvPr id="21" name="TextBox 20">
            <a:extLst>
              <a:ext uri="{FF2B5EF4-FFF2-40B4-BE49-F238E27FC236}">
                <a16:creationId xmlns:a16="http://schemas.microsoft.com/office/drawing/2014/main" id="{9A15E5AC-3F47-4BE9-B2B6-12341E123749}"/>
              </a:ext>
            </a:extLst>
          </p:cNvPr>
          <p:cNvSpPr txBox="1"/>
          <p:nvPr/>
        </p:nvSpPr>
        <p:spPr>
          <a:xfrm>
            <a:off x="257512" y="5451811"/>
            <a:ext cx="11614685" cy="1169551"/>
          </a:xfrm>
          <a:prstGeom prst="rect">
            <a:avLst/>
          </a:prstGeom>
          <a:noFill/>
        </p:spPr>
        <p:txBody>
          <a:bodyPr wrap="square">
            <a:spAutoFit/>
          </a:bodyPr>
          <a:lstStyle/>
          <a:p>
            <a:r>
              <a:rPr lang="en-US" sz="1400" b="1" dirty="0">
                <a:solidFill>
                  <a:srgbClr val="FF0000"/>
                </a:solidFill>
                <a:latin typeface="PT Sans Caption" panose="020B0603020203020204" pitchFamily="34" charset="-52"/>
              </a:rPr>
              <a:t>IMPORTANT</a:t>
            </a:r>
            <a:r>
              <a:rPr lang="ru-RU" sz="1400" b="1" dirty="0">
                <a:solidFill>
                  <a:srgbClr val="FF0000"/>
                </a:solidFill>
                <a:latin typeface="PT Sans Caption" panose="020B0603020203020204" pitchFamily="34" charset="-52"/>
              </a:rPr>
              <a:t>!!!!</a:t>
            </a:r>
          </a:p>
          <a:p>
            <a:r>
              <a:rPr lang="en-US" sz="1400" b="0" i="0" dirty="0">
                <a:effectLst/>
                <a:latin typeface="PT Sans Caption" panose="020B0603020203020204" pitchFamily="34" charset="-52"/>
              </a:rPr>
              <a:t>In order to generate an aggregated import code (AIC) for the "Medicines" product group, the importer must obtain </a:t>
            </a:r>
            <a:r>
              <a:rPr lang="en-US" sz="1400" b="1" i="0" dirty="0">
                <a:effectLst/>
                <a:latin typeface="PT Sans Caption" panose="020B0603020203020204" pitchFamily="34" charset="-52"/>
              </a:rPr>
              <a:t>confirmation from the manufacturer of the transfer of rights</a:t>
            </a:r>
            <a:r>
              <a:rPr lang="en-US" sz="1400" b="0" i="0" dirty="0">
                <a:effectLst/>
                <a:latin typeface="PT Sans Caption" panose="020B0603020203020204" pitchFamily="34" charset="-52"/>
              </a:rPr>
              <a:t> to labeled medicines. The transfer of rights to labeled medicines (before they are put into circulation in the territory of the Republic of Uzbekistan) is carried out through the document "Acceptance Certificate" (reverse acceptance).</a:t>
            </a:r>
            <a:endParaRPr lang="ru-RU" sz="1400" dirty="0">
              <a:latin typeface="PT Sans Caption" panose="020B0603020203020204" pitchFamily="34" charset="-52"/>
            </a:endParaRPr>
          </a:p>
        </p:txBody>
      </p:sp>
    </p:spTree>
    <p:extLst>
      <p:ext uri="{BB962C8B-B14F-4D97-AF65-F5344CB8AC3E}">
        <p14:creationId xmlns:p14="http://schemas.microsoft.com/office/powerpoint/2010/main" val="70792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3">
            <a:extLst>
              <a:ext uri="{FF2B5EF4-FFF2-40B4-BE49-F238E27FC236}">
                <a16:creationId xmlns:a16="http://schemas.microsoft.com/office/drawing/2014/main" id="{6C6EBEF7-6E2F-4ACA-A56B-C01D675C6C2C}"/>
              </a:ext>
            </a:extLst>
          </p:cNvPr>
          <p:cNvPicPr>
            <a:picLocks noChangeAspect="1"/>
          </p:cNvPicPr>
          <p:nvPr/>
        </p:nvPicPr>
        <p:blipFill>
          <a:blip r:embed="rId2">
            <a:alphaModFix amt="37000"/>
          </a:blip>
          <a:srcRect/>
          <a:stretch/>
        </p:blipFill>
        <p:spPr>
          <a:xfrm>
            <a:off x="0" y="0"/>
            <a:ext cx="12192000" cy="6858000"/>
          </a:xfrm>
          <a:prstGeom prst="rect">
            <a:avLst/>
          </a:prstGeom>
        </p:spPr>
      </p:pic>
      <p:sp>
        <p:nvSpPr>
          <p:cNvPr id="3" name="Прямоугольник: скругленные углы 2">
            <a:extLst>
              <a:ext uri="{FF2B5EF4-FFF2-40B4-BE49-F238E27FC236}">
                <a16:creationId xmlns:a16="http://schemas.microsoft.com/office/drawing/2014/main" id="{492BA436-9F2B-4BFC-B290-9A642E4F564C}"/>
              </a:ext>
            </a:extLst>
          </p:cNvPr>
          <p:cNvSpPr/>
          <p:nvPr/>
        </p:nvSpPr>
        <p:spPr>
          <a:xfrm>
            <a:off x="921655" y="161478"/>
            <a:ext cx="10960640" cy="479440"/>
          </a:xfrm>
          <a:prstGeom prst="roundRect">
            <a:avLst/>
          </a:prstGeom>
          <a:solidFill>
            <a:schemeClr val="accent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PT Sans Caption" panose="020B0603020203020204" pitchFamily="34" charset="-52"/>
              </a:rPr>
              <a:t>CONTACT INFORMATION AND ADDITIONAL INFORMATION</a:t>
            </a:r>
            <a:endParaRPr lang="ru-RU" sz="1800" dirty="0">
              <a:solidFill>
                <a:schemeClr val="bg1"/>
              </a:solidFill>
              <a:latin typeface="PT Sans Caption" panose="020B0603020203020204" pitchFamily="34" charset="-52"/>
            </a:endParaRPr>
          </a:p>
        </p:txBody>
      </p:sp>
      <p:pic>
        <p:nvPicPr>
          <p:cNvPr id="4" name="Рисунок 3">
            <a:extLst>
              <a:ext uri="{FF2B5EF4-FFF2-40B4-BE49-F238E27FC236}">
                <a16:creationId xmlns:a16="http://schemas.microsoft.com/office/drawing/2014/main" id="{3BDE0FC1-4153-4A09-8185-EFDBDC5F4C40}"/>
              </a:ext>
            </a:extLst>
          </p:cNvPr>
          <p:cNvPicPr/>
          <p:nvPr/>
        </p:nvPicPr>
        <p:blipFill rotWithShape="1">
          <a:blip r:embed="rId3" cstate="print">
            <a:extLst>
              <a:ext uri="{28A0092B-C50C-407E-A947-70E740481C1C}">
                <a14:useLocalDpi xmlns:a14="http://schemas.microsoft.com/office/drawing/2010/main" val="0"/>
              </a:ext>
            </a:extLst>
          </a:blip>
          <a:srcRect t="13157" r="62729" b="12874"/>
          <a:stretch/>
        </p:blipFill>
        <p:spPr bwMode="auto">
          <a:xfrm>
            <a:off x="190966" y="161478"/>
            <a:ext cx="483332" cy="483332"/>
          </a:xfrm>
          <a:prstGeom prst="rect">
            <a:avLst/>
          </a:prstGeom>
          <a:noFill/>
          <a:ln>
            <a:noFill/>
          </a:ln>
        </p:spPr>
      </p:pic>
      <p:sp>
        <p:nvSpPr>
          <p:cNvPr id="10" name="TextBox 9">
            <a:extLst>
              <a:ext uri="{FF2B5EF4-FFF2-40B4-BE49-F238E27FC236}">
                <a16:creationId xmlns:a16="http://schemas.microsoft.com/office/drawing/2014/main" id="{BF113E3C-25B1-41E9-8D46-65D8B28C7182}"/>
              </a:ext>
            </a:extLst>
          </p:cNvPr>
          <p:cNvSpPr txBox="1"/>
          <p:nvPr/>
        </p:nvSpPr>
        <p:spPr>
          <a:xfrm>
            <a:off x="216712" y="936461"/>
            <a:ext cx="6641287" cy="3693319"/>
          </a:xfrm>
          <a:prstGeom prst="rect">
            <a:avLst/>
          </a:prstGeom>
          <a:noFill/>
        </p:spPr>
        <p:txBody>
          <a:bodyPr wrap="square">
            <a:spAutoFit/>
          </a:bodyPr>
          <a:lstStyle/>
          <a:p>
            <a:r>
              <a:rPr lang="en-US" dirty="0"/>
              <a:t>	If you have any questions, please contact Customer 	Service:</a:t>
            </a:r>
            <a:endParaRPr lang="ru-RU" dirty="0"/>
          </a:p>
          <a:p>
            <a:endParaRPr lang="ru-RU" dirty="0"/>
          </a:p>
          <a:p>
            <a:r>
              <a:rPr lang="ru-RU" dirty="0"/>
              <a:t>           </a:t>
            </a:r>
            <a:r>
              <a:rPr lang="en-US" dirty="0"/>
              <a:t>	by e-mail</a:t>
            </a:r>
            <a:endParaRPr lang="ru-RU" dirty="0"/>
          </a:p>
          <a:p>
            <a:r>
              <a:rPr lang="ru-RU" dirty="0"/>
              <a:t>           </a:t>
            </a:r>
            <a:r>
              <a:rPr lang="en-US" dirty="0"/>
              <a:t>	</a:t>
            </a:r>
            <a:r>
              <a:rPr lang="ru-RU" dirty="0">
                <a:hlinkClick r:id="rId4"/>
              </a:rPr>
              <a:t>support@crpt-turon.uz</a:t>
            </a:r>
            <a:r>
              <a:rPr lang="ru-RU" dirty="0"/>
              <a:t> </a:t>
            </a:r>
          </a:p>
          <a:p>
            <a:endParaRPr lang="ru-RU" dirty="0"/>
          </a:p>
          <a:p>
            <a:r>
              <a:rPr lang="en-US" dirty="0"/>
              <a:t>	customer service phone number </a:t>
            </a:r>
            <a:r>
              <a:rPr lang="ru-RU" dirty="0"/>
              <a:t>:</a:t>
            </a:r>
          </a:p>
          <a:p>
            <a:r>
              <a:rPr lang="ru-RU" dirty="0"/>
              <a:t>          </a:t>
            </a:r>
            <a:r>
              <a:rPr lang="en-US" dirty="0"/>
              <a:t>	</a:t>
            </a:r>
            <a:r>
              <a:rPr lang="ru-RU" dirty="0"/>
              <a:t>+ (998) 71-203-88-72</a:t>
            </a:r>
          </a:p>
          <a:p>
            <a:endParaRPr lang="ru-RU" dirty="0"/>
          </a:p>
          <a:p>
            <a:r>
              <a:rPr lang="ru-RU" dirty="0"/>
              <a:t>           </a:t>
            </a:r>
            <a:r>
              <a:rPr lang="en-US" dirty="0"/>
              <a:t>	 using a telegram bot</a:t>
            </a:r>
            <a:r>
              <a:rPr lang="ru-RU" dirty="0"/>
              <a:t>:</a:t>
            </a:r>
          </a:p>
          <a:p>
            <a:r>
              <a:rPr lang="ru-RU" dirty="0"/>
              <a:t>           </a:t>
            </a:r>
            <a:r>
              <a:rPr lang="en-US" dirty="0"/>
              <a:t>	@aslbelgisiuz_bot</a:t>
            </a:r>
            <a:endParaRPr lang="ru-RU" dirty="0"/>
          </a:p>
          <a:p>
            <a:endParaRPr lang="ru-RU" dirty="0"/>
          </a:p>
          <a:p>
            <a:endParaRPr lang="ru-RU" dirty="0"/>
          </a:p>
        </p:txBody>
      </p:sp>
      <p:pic>
        <p:nvPicPr>
          <p:cNvPr id="14" name="Рисунок 13">
            <a:extLst>
              <a:ext uri="{FF2B5EF4-FFF2-40B4-BE49-F238E27FC236}">
                <a16:creationId xmlns:a16="http://schemas.microsoft.com/office/drawing/2014/main" id="{BA84FAF1-F90F-4FDE-AAB8-3BBA6810D97B}"/>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32631" y="3432996"/>
            <a:ext cx="644434" cy="634921"/>
          </a:xfrm>
          <a:prstGeom prst="rect">
            <a:avLst/>
          </a:prstGeom>
          <a:noFill/>
        </p:spPr>
      </p:pic>
      <p:pic>
        <p:nvPicPr>
          <p:cNvPr id="18" name="Рисунок 17">
            <a:extLst>
              <a:ext uri="{FF2B5EF4-FFF2-40B4-BE49-F238E27FC236}">
                <a16:creationId xmlns:a16="http://schemas.microsoft.com/office/drawing/2014/main" id="{DC57CB8B-9692-4EC8-9BB1-731F53598AAD}"/>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43495" y="1813389"/>
            <a:ext cx="634921" cy="634921"/>
          </a:xfrm>
          <a:prstGeom prst="rect">
            <a:avLst/>
          </a:prstGeom>
        </p:spPr>
      </p:pic>
      <p:pic>
        <p:nvPicPr>
          <p:cNvPr id="20" name="Рисунок 19">
            <a:extLst>
              <a:ext uri="{FF2B5EF4-FFF2-40B4-BE49-F238E27FC236}">
                <a16:creationId xmlns:a16="http://schemas.microsoft.com/office/drawing/2014/main" id="{DAF1021D-317D-476F-B3CC-08C23C5180A6}"/>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2631" y="2567282"/>
            <a:ext cx="634921" cy="634921"/>
          </a:xfrm>
          <a:prstGeom prst="rect">
            <a:avLst/>
          </a:prstGeom>
        </p:spPr>
      </p:pic>
      <p:pic>
        <p:nvPicPr>
          <p:cNvPr id="21" name="Picture 4">
            <a:extLst>
              <a:ext uri="{FF2B5EF4-FFF2-40B4-BE49-F238E27FC236}">
                <a16:creationId xmlns:a16="http://schemas.microsoft.com/office/drawing/2014/main" id="{F8013180-8462-405F-A727-4612D42146F7}"/>
              </a:ext>
            </a:extLst>
          </p:cNvPr>
          <p:cNvPicPr>
            <a:picLocks noChangeAspect="1"/>
          </p:cNvPicPr>
          <p:nvPr/>
        </p:nvPicPr>
        <p:blipFill>
          <a:blip r:embed="rId9">
            <a:extLst>
              <a:ext uri="{96DAC541-7B7A-43D3-8B79-37D633B846F1}">
                <asvg:svgBlip xmlns:asvg="http://schemas.microsoft.com/office/drawing/2016/SVG/main" r:embed="rId10"/>
              </a:ext>
            </a:extLst>
          </a:blip>
          <a:srcRect b="17506"/>
          <a:stretch/>
        </p:blipFill>
        <p:spPr>
          <a:xfrm>
            <a:off x="819498" y="5513769"/>
            <a:ext cx="2304030" cy="700442"/>
          </a:xfrm>
          <a:prstGeom prst="rect">
            <a:avLst/>
          </a:prstGeom>
        </p:spPr>
      </p:pic>
      <p:sp>
        <p:nvSpPr>
          <p:cNvPr id="22" name="TextBox 21">
            <a:extLst>
              <a:ext uri="{FF2B5EF4-FFF2-40B4-BE49-F238E27FC236}">
                <a16:creationId xmlns:a16="http://schemas.microsoft.com/office/drawing/2014/main" id="{8ECDF878-FF51-44E5-9617-0D5A909E5229}"/>
              </a:ext>
            </a:extLst>
          </p:cNvPr>
          <p:cNvSpPr txBox="1"/>
          <p:nvPr/>
        </p:nvSpPr>
        <p:spPr>
          <a:xfrm>
            <a:off x="6930190" y="1808333"/>
            <a:ext cx="4616542" cy="646331"/>
          </a:xfrm>
          <a:prstGeom prst="rect">
            <a:avLst/>
          </a:prstGeom>
          <a:noFill/>
        </p:spPr>
        <p:txBody>
          <a:bodyPr wrap="square" rtlCol="0">
            <a:spAutoFit/>
          </a:bodyPr>
          <a:lstStyle/>
          <a:p>
            <a:r>
              <a:rPr lang="en-US" b="1" dirty="0"/>
              <a:t>Manager of the "Medicines" Product Group</a:t>
            </a:r>
            <a:endParaRPr lang="ru-RU" b="1" dirty="0"/>
          </a:p>
          <a:p>
            <a:r>
              <a:rPr lang="en-US" dirty="0">
                <a:hlinkClick r:id="rId11"/>
              </a:rPr>
              <a:t>s.kasymova@crpt-turon.uz</a:t>
            </a:r>
            <a:r>
              <a:rPr lang="ru-RU" dirty="0"/>
              <a:t> </a:t>
            </a:r>
          </a:p>
        </p:txBody>
      </p:sp>
      <p:sp>
        <p:nvSpPr>
          <p:cNvPr id="24" name="TextBox 23">
            <a:extLst>
              <a:ext uri="{FF2B5EF4-FFF2-40B4-BE49-F238E27FC236}">
                <a16:creationId xmlns:a16="http://schemas.microsoft.com/office/drawing/2014/main" id="{A68A0133-7584-4F05-8611-C491058CBC8B}"/>
              </a:ext>
            </a:extLst>
          </p:cNvPr>
          <p:cNvSpPr txBox="1"/>
          <p:nvPr/>
        </p:nvSpPr>
        <p:spPr>
          <a:xfrm>
            <a:off x="6930190" y="2649301"/>
            <a:ext cx="6469660" cy="646331"/>
          </a:xfrm>
          <a:prstGeom prst="rect">
            <a:avLst/>
          </a:prstGeom>
          <a:noFill/>
        </p:spPr>
        <p:txBody>
          <a:bodyPr wrap="square">
            <a:spAutoFit/>
          </a:bodyPr>
          <a:lstStyle/>
          <a:p>
            <a:r>
              <a:rPr lang="en-US" b="1" dirty="0"/>
              <a:t>Specialist of the "Medicines" Product Group</a:t>
            </a:r>
          </a:p>
          <a:p>
            <a:r>
              <a:rPr lang="en-US" dirty="0">
                <a:hlinkClick r:id="rId12"/>
              </a:rPr>
              <a:t>a.vakilev@crpt-turon.uz</a:t>
            </a:r>
            <a:r>
              <a:rPr lang="ru-RU" dirty="0"/>
              <a:t> </a:t>
            </a:r>
          </a:p>
        </p:txBody>
      </p:sp>
    </p:spTree>
    <p:extLst>
      <p:ext uri="{BB962C8B-B14F-4D97-AF65-F5344CB8AC3E}">
        <p14:creationId xmlns:p14="http://schemas.microsoft.com/office/powerpoint/2010/main" val="38258775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solidFill>
            <a:schemeClr val="accent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21569</TotalTime>
  <Words>1364</Words>
  <Application>Microsoft Office PowerPoint</Application>
  <PresentationFormat>Широкоэкранный</PresentationFormat>
  <Paragraphs>163</Paragraphs>
  <Slides>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Calibri</vt:lpstr>
      <vt:lpstr>Calibri Light</vt:lpstr>
      <vt:lpstr>Inter</vt:lpstr>
      <vt:lpstr>PT Sans Caption</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Evgeniy Akhvetzyanov</dc:creator>
  <cp:lastModifiedBy>Shafia Kasymova</cp:lastModifiedBy>
  <cp:revision>138</cp:revision>
  <dcterms:created xsi:type="dcterms:W3CDTF">2025-07-02T10:44:51Z</dcterms:created>
  <dcterms:modified xsi:type="dcterms:W3CDTF">2025-10-20T06:22:43Z</dcterms:modified>
</cp:coreProperties>
</file>